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1"/>
  </p:notesMasterIdLst>
  <p:handoutMasterIdLst>
    <p:handoutMasterId r:id="rId152"/>
  </p:handoutMasterIdLst>
  <p:sldIdLst>
    <p:sldId id="256" r:id="rId2"/>
    <p:sldId id="451" r:id="rId3"/>
    <p:sldId id="452" r:id="rId4"/>
    <p:sldId id="453" r:id="rId5"/>
    <p:sldId id="454" r:id="rId6"/>
    <p:sldId id="455" r:id="rId7"/>
    <p:sldId id="456" r:id="rId8"/>
    <p:sldId id="457" r:id="rId9"/>
    <p:sldId id="458" r:id="rId10"/>
    <p:sldId id="459" r:id="rId11"/>
    <p:sldId id="464" r:id="rId12"/>
    <p:sldId id="461" r:id="rId13"/>
    <p:sldId id="462" r:id="rId14"/>
    <p:sldId id="412" r:id="rId15"/>
    <p:sldId id="413" r:id="rId16"/>
    <p:sldId id="414" r:id="rId17"/>
    <p:sldId id="415" r:id="rId18"/>
    <p:sldId id="416" r:id="rId19"/>
    <p:sldId id="417" r:id="rId20"/>
    <p:sldId id="418" r:id="rId21"/>
    <p:sldId id="419" r:id="rId22"/>
    <p:sldId id="420" r:id="rId23"/>
    <p:sldId id="421" r:id="rId24"/>
    <p:sldId id="422" r:id="rId25"/>
    <p:sldId id="423" r:id="rId26"/>
    <p:sldId id="463" r:id="rId27"/>
    <p:sldId id="424" r:id="rId28"/>
    <p:sldId id="425" r:id="rId29"/>
    <p:sldId id="426" r:id="rId30"/>
    <p:sldId id="427" r:id="rId31"/>
    <p:sldId id="428" r:id="rId32"/>
    <p:sldId id="430" r:id="rId33"/>
    <p:sldId id="356" r:id="rId34"/>
    <p:sldId id="349" r:id="rId35"/>
    <p:sldId id="258" r:id="rId36"/>
    <p:sldId id="259" r:id="rId37"/>
    <p:sldId id="260" r:id="rId38"/>
    <p:sldId id="261" r:id="rId39"/>
    <p:sldId id="262" r:id="rId40"/>
    <p:sldId id="263" r:id="rId41"/>
    <p:sldId id="264" r:id="rId42"/>
    <p:sldId id="382" r:id="rId43"/>
    <p:sldId id="265" r:id="rId44"/>
    <p:sldId id="266" r:id="rId45"/>
    <p:sldId id="267" r:id="rId46"/>
    <p:sldId id="268" r:id="rId47"/>
    <p:sldId id="269" r:id="rId48"/>
    <p:sldId id="270" r:id="rId49"/>
    <p:sldId id="271" r:id="rId50"/>
    <p:sldId id="280" r:id="rId51"/>
    <p:sldId id="281" r:id="rId52"/>
    <p:sldId id="282" r:id="rId53"/>
    <p:sldId id="283" r:id="rId54"/>
    <p:sldId id="284" r:id="rId55"/>
    <p:sldId id="285" r:id="rId56"/>
    <p:sldId id="286" r:id="rId57"/>
    <p:sldId id="383" r:id="rId58"/>
    <p:sldId id="287" r:id="rId59"/>
    <p:sldId id="351" r:id="rId60"/>
    <p:sldId id="335" r:id="rId61"/>
    <p:sldId id="297" r:id="rId62"/>
    <p:sldId id="384" r:id="rId63"/>
    <p:sldId id="298" r:id="rId64"/>
    <p:sldId id="299" r:id="rId65"/>
    <p:sldId id="300" r:id="rId66"/>
    <p:sldId id="301" r:id="rId67"/>
    <p:sldId id="302" r:id="rId68"/>
    <p:sldId id="350" r:id="rId69"/>
    <p:sldId id="334" r:id="rId70"/>
    <p:sldId id="288" r:id="rId71"/>
    <p:sldId id="290" r:id="rId72"/>
    <p:sldId id="291" r:id="rId73"/>
    <p:sldId id="292" r:id="rId74"/>
    <p:sldId id="294" r:id="rId75"/>
    <p:sldId id="295" r:id="rId76"/>
    <p:sldId id="407" r:id="rId77"/>
    <p:sldId id="289" r:id="rId78"/>
    <p:sldId id="304" r:id="rId79"/>
    <p:sldId id="305" r:id="rId80"/>
    <p:sldId id="306" r:id="rId81"/>
    <p:sldId id="307" r:id="rId82"/>
    <p:sldId id="308" r:id="rId83"/>
    <p:sldId id="309" r:id="rId84"/>
    <p:sldId id="354" r:id="rId85"/>
    <p:sldId id="336" r:id="rId86"/>
    <p:sldId id="312" r:id="rId87"/>
    <p:sldId id="337" r:id="rId88"/>
    <p:sldId id="314" r:id="rId89"/>
    <p:sldId id="315" r:id="rId90"/>
    <p:sldId id="338" r:id="rId91"/>
    <p:sldId id="318" r:id="rId92"/>
    <p:sldId id="319" r:id="rId93"/>
    <p:sldId id="320" r:id="rId94"/>
    <p:sldId id="321" r:id="rId95"/>
    <p:sldId id="322" r:id="rId96"/>
    <p:sldId id="339" r:id="rId97"/>
    <p:sldId id="355" r:id="rId98"/>
    <p:sldId id="353" r:id="rId99"/>
    <p:sldId id="352" r:id="rId100"/>
    <p:sldId id="310" r:id="rId101"/>
    <p:sldId id="311" r:id="rId102"/>
    <p:sldId id="303" r:id="rId103"/>
    <p:sldId id="344" r:id="rId104"/>
    <p:sldId id="345" r:id="rId105"/>
    <p:sldId id="346" r:id="rId106"/>
    <p:sldId id="347" r:id="rId107"/>
    <p:sldId id="357" r:id="rId108"/>
    <p:sldId id="365" r:id="rId109"/>
    <p:sldId id="358" r:id="rId110"/>
    <p:sldId id="359" r:id="rId111"/>
    <p:sldId id="360" r:id="rId112"/>
    <p:sldId id="361" r:id="rId113"/>
    <p:sldId id="362" r:id="rId114"/>
    <p:sldId id="363" r:id="rId115"/>
    <p:sldId id="364" r:id="rId116"/>
    <p:sldId id="385" r:id="rId117"/>
    <p:sldId id="386" r:id="rId118"/>
    <p:sldId id="366" r:id="rId119"/>
    <p:sldId id="367" r:id="rId120"/>
    <p:sldId id="368" r:id="rId121"/>
    <p:sldId id="369" r:id="rId122"/>
    <p:sldId id="370" r:id="rId123"/>
    <p:sldId id="371" r:id="rId124"/>
    <p:sldId id="373" r:id="rId125"/>
    <p:sldId id="379" r:id="rId126"/>
    <p:sldId id="375" r:id="rId127"/>
    <p:sldId id="376" r:id="rId128"/>
    <p:sldId id="380" r:id="rId129"/>
    <p:sldId id="378" r:id="rId130"/>
    <p:sldId id="381" r:id="rId131"/>
    <p:sldId id="387" r:id="rId132"/>
    <p:sldId id="388" r:id="rId133"/>
    <p:sldId id="389" r:id="rId134"/>
    <p:sldId id="390" r:id="rId135"/>
    <p:sldId id="391" r:id="rId136"/>
    <p:sldId id="392" r:id="rId137"/>
    <p:sldId id="393" r:id="rId138"/>
    <p:sldId id="394" r:id="rId139"/>
    <p:sldId id="395" r:id="rId140"/>
    <p:sldId id="396" r:id="rId141"/>
    <p:sldId id="397" r:id="rId142"/>
    <p:sldId id="403" r:id="rId143"/>
    <p:sldId id="399" r:id="rId144"/>
    <p:sldId id="400" r:id="rId145"/>
    <p:sldId id="401" r:id="rId146"/>
    <p:sldId id="404" r:id="rId147"/>
    <p:sldId id="405" r:id="rId148"/>
    <p:sldId id="402" r:id="rId149"/>
    <p:sldId id="406" r:id="rId15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23241" autoAdjust="0"/>
    <p:restoredTop sz="86805" autoAdjust="0"/>
  </p:normalViewPr>
  <p:slideViewPr>
    <p:cSldViewPr>
      <p:cViewPr varScale="1">
        <p:scale>
          <a:sx n="106" d="100"/>
          <a:sy n="106" d="100"/>
        </p:scale>
        <p:origin x="-1224" y="-96"/>
      </p:cViewPr>
      <p:guideLst>
        <p:guide orient="horz" pos="2160"/>
        <p:guide pos="2880"/>
      </p:guideLst>
    </p:cSldViewPr>
  </p:slideViewPr>
  <p:outlineViewPr>
    <p:cViewPr>
      <p:scale>
        <a:sx n="33" d="100"/>
        <a:sy n="33" d="100"/>
      </p:scale>
      <p:origin x="0" y="99246"/>
    </p:cViewPr>
  </p:outlin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15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Sheet1!$B$1</c:f>
              <c:strCache>
                <c:ptCount val="1"/>
                <c:pt idx="0">
                  <c:v>Series 1</c:v>
                </c:pt>
              </c:strCache>
            </c:strRef>
          </c:tx>
          <c:spPr>
            <a:ln w="28575">
              <a:solidFill>
                <a:schemeClr val="accent1"/>
              </a:solidFill>
            </a:ln>
          </c:spPr>
          <c:marker>
            <c:symbol val="none"/>
          </c:marker>
          <c:xVal>
            <c:numRef>
              <c:f>Sheet1!$A$2:$A$5</c:f>
              <c:numCache>
                <c:formatCode>General</c:formatCode>
                <c:ptCount val="4"/>
                <c:pt idx="0">
                  <c:v>0</c:v>
                </c:pt>
                <c:pt idx="1">
                  <c:v>1</c:v>
                </c:pt>
                <c:pt idx="2">
                  <c:v>2</c:v>
                </c:pt>
                <c:pt idx="3">
                  <c:v>3</c:v>
                </c:pt>
              </c:numCache>
            </c:numRef>
          </c:xVal>
          <c:yVal>
            <c:numRef>
              <c:f>Sheet1!$B$2:$B$5</c:f>
              <c:numCache>
                <c:formatCode>General</c:formatCode>
                <c:ptCount val="4"/>
                <c:pt idx="0">
                  <c:v>0</c:v>
                </c:pt>
                <c:pt idx="1">
                  <c:v>0</c:v>
                </c:pt>
                <c:pt idx="2">
                  <c:v>1</c:v>
                </c:pt>
                <c:pt idx="3">
                  <c:v>2</c:v>
                </c:pt>
              </c:numCache>
            </c:numRef>
          </c:yVal>
          <c:smooth val="0"/>
        </c:ser>
        <c:ser>
          <c:idx val="1"/>
          <c:order val="1"/>
          <c:tx>
            <c:strRef>
              <c:f>Sheet1!$C$1</c:f>
              <c:strCache>
                <c:ptCount val="1"/>
                <c:pt idx="0">
                  <c:v>Column1</c:v>
                </c:pt>
              </c:strCache>
            </c:strRef>
          </c:tx>
          <c:spPr>
            <a:ln w="28575">
              <a:noFill/>
            </a:ln>
          </c:spPr>
          <c:xVal>
            <c:numRef>
              <c:f>Sheet1!$A$2:$A$5</c:f>
              <c:numCache>
                <c:formatCode>General</c:formatCode>
                <c:ptCount val="4"/>
                <c:pt idx="0">
                  <c:v>0</c:v>
                </c:pt>
                <c:pt idx="1">
                  <c:v>1</c:v>
                </c:pt>
                <c:pt idx="2">
                  <c:v>2</c:v>
                </c:pt>
                <c:pt idx="3">
                  <c:v>3</c:v>
                </c:pt>
              </c:numCache>
            </c:numRef>
          </c:xVal>
          <c:yVal>
            <c:numRef>
              <c:f>Sheet1!$C$2:$C$5</c:f>
              <c:numCache>
                <c:formatCode>General</c:formatCode>
                <c:ptCount val="4"/>
              </c:numCache>
            </c:numRef>
          </c:yVal>
          <c:smooth val="0"/>
        </c:ser>
        <c:ser>
          <c:idx val="2"/>
          <c:order val="2"/>
          <c:tx>
            <c:strRef>
              <c:f>Sheet1!$D$1</c:f>
              <c:strCache>
                <c:ptCount val="1"/>
                <c:pt idx="0">
                  <c:v>Column2</c:v>
                </c:pt>
              </c:strCache>
            </c:strRef>
          </c:tx>
          <c:spPr>
            <a:ln w="28575">
              <a:noFill/>
            </a:ln>
          </c:spPr>
          <c:xVal>
            <c:numRef>
              <c:f>Sheet1!$A$2:$A$5</c:f>
              <c:numCache>
                <c:formatCode>General</c:formatCode>
                <c:ptCount val="4"/>
                <c:pt idx="0">
                  <c:v>0</c:v>
                </c:pt>
                <c:pt idx="1">
                  <c:v>1</c:v>
                </c:pt>
                <c:pt idx="2">
                  <c:v>2</c:v>
                </c:pt>
                <c:pt idx="3">
                  <c:v>3</c:v>
                </c:pt>
              </c:numCache>
            </c:numRef>
          </c:xVal>
          <c:yVal>
            <c:numRef>
              <c:f>Sheet1!$D$2:$D$5</c:f>
              <c:numCache>
                <c:formatCode>General</c:formatCode>
                <c:ptCount val="4"/>
              </c:numCache>
            </c:numRef>
          </c:yVal>
          <c:smooth val="0"/>
        </c:ser>
        <c:dLbls>
          <c:showLegendKey val="0"/>
          <c:showVal val="0"/>
          <c:showCatName val="0"/>
          <c:showSerName val="0"/>
          <c:showPercent val="0"/>
          <c:showBubbleSize val="0"/>
        </c:dLbls>
        <c:axId val="157386624"/>
        <c:axId val="157388800"/>
      </c:scatterChart>
      <c:valAx>
        <c:axId val="157386624"/>
        <c:scaling>
          <c:orientation val="minMax"/>
        </c:scaling>
        <c:delete val="0"/>
        <c:axPos val="b"/>
        <c:title>
          <c:tx>
            <c:rich>
              <a:bodyPr/>
              <a:lstStyle/>
              <a:p>
                <a:pPr>
                  <a:defRPr/>
                </a:pPr>
                <a:r>
                  <a:rPr lang="en-US" dirty="0" smtClean="0"/>
                  <a:t>Dose to Individual</a:t>
                </a:r>
                <a:endParaRPr lang="en-US" dirty="0"/>
              </a:p>
            </c:rich>
          </c:tx>
          <c:layout/>
          <c:overlay val="0"/>
        </c:title>
        <c:numFmt formatCode="General" sourceLinked="1"/>
        <c:majorTickMark val="out"/>
        <c:minorTickMark val="none"/>
        <c:tickLblPos val="none"/>
        <c:crossAx val="157388800"/>
        <c:crosses val="autoZero"/>
        <c:crossBetween val="midCat"/>
      </c:valAx>
      <c:valAx>
        <c:axId val="157388800"/>
        <c:scaling>
          <c:orientation val="minMax"/>
        </c:scaling>
        <c:delete val="0"/>
        <c:axPos val="l"/>
        <c:title>
          <c:tx>
            <c:rich>
              <a:bodyPr rot="-5400000" vert="horz"/>
              <a:lstStyle/>
              <a:p>
                <a:pPr>
                  <a:defRPr/>
                </a:pPr>
                <a:r>
                  <a:rPr lang="en-US" dirty="0" smtClean="0"/>
                  <a:t>Severity of Effect</a:t>
                </a:r>
              </a:p>
            </c:rich>
          </c:tx>
          <c:layout/>
          <c:overlay val="0"/>
        </c:title>
        <c:numFmt formatCode="General" sourceLinked="1"/>
        <c:majorTickMark val="out"/>
        <c:minorTickMark val="none"/>
        <c:tickLblPos val="none"/>
        <c:crossAx val="157386624"/>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0"/>
    <c:plotArea>
      <c:layout/>
      <c:scatterChart>
        <c:scatterStyle val="smoothMarker"/>
        <c:varyColors val="0"/>
        <c:ser>
          <c:idx val="0"/>
          <c:order val="0"/>
          <c:tx>
            <c:strRef>
              <c:f>Sheet1!$B$1</c:f>
              <c:strCache>
                <c:ptCount val="1"/>
                <c:pt idx="0">
                  <c:v>HDR</c:v>
                </c:pt>
              </c:strCache>
            </c:strRef>
          </c:tx>
          <c:spPr>
            <a:ln w="25400">
              <a:solidFill>
                <a:schemeClr val="tx1"/>
              </a:solidFill>
            </a:ln>
          </c:spPr>
          <c:marker>
            <c:symbol val="none"/>
          </c:marker>
          <c:xVal>
            <c:numRef>
              <c:f>Sheet1!$A$2:$A$27</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Sheet1!$B$2:$B$27</c:f>
              <c:numCache>
                <c:formatCode>General</c:formatCode>
                <c:ptCount val="26"/>
                <c:pt idx="0">
                  <c:v>0</c:v>
                </c:pt>
                <c:pt idx="1">
                  <c:v>4</c:v>
                </c:pt>
                <c:pt idx="2">
                  <c:v>8</c:v>
                </c:pt>
                <c:pt idx="3">
                  <c:v>12</c:v>
                </c:pt>
                <c:pt idx="4">
                  <c:v>16</c:v>
                </c:pt>
                <c:pt idx="5">
                  <c:v>20</c:v>
                </c:pt>
                <c:pt idx="6">
                  <c:v>24</c:v>
                </c:pt>
                <c:pt idx="7">
                  <c:v>28</c:v>
                </c:pt>
                <c:pt idx="8">
                  <c:v>32</c:v>
                </c:pt>
                <c:pt idx="9">
                  <c:v>36</c:v>
                </c:pt>
                <c:pt idx="10">
                  <c:v>40</c:v>
                </c:pt>
                <c:pt idx="11">
                  <c:v>44</c:v>
                </c:pt>
                <c:pt idx="12">
                  <c:v>48</c:v>
                </c:pt>
                <c:pt idx="13">
                  <c:v>52</c:v>
                </c:pt>
                <c:pt idx="14">
                  <c:v>56</c:v>
                </c:pt>
                <c:pt idx="15">
                  <c:v>60</c:v>
                </c:pt>
                <c:pt idx="16">
                  <c:v>64</c:v>
                </c:pt>
                <c:pt idx="17">
                  <c:v>68</c:v>
                </c:pt>
                <c:pt idx="18">
                  <c:v>72</c:v>
                </c:pt>
                <c:pt idx="19">
                  <c:v>76</c:v>
                </c:pt>
                <c:pt idx="20">
                  <c:v>80</c:v>
                </c:pt>
                <c:pt idx="21">
                  <c:v>84</c:v>
                </c:pt>
                <c:pt idx="22">
                  <c:v>88</c:v>
                </c:pt>
                <c:pt idx="23">
                  <c:v>92</c:v>
                </c:pt>
                <c:pt idx="24">
                  <c:v>96</c:v>
                </c:pt>
                <c:pt idx="25">
                  <c:v>100</c:v>
                </c:pt>
              </c:numCache>
            </c:numRef>
          </c:yVal>
          <c:smooth val="1"/>
        </c:ser>
        <c:ser>
          <c:idx val="1"/>
          <c:order val="1"/>
          <c:tx>
            <c:strRef>
              <c:f>Sheet1!$C$1</c:f>
              <c:strCache>
                <c:ptCount val="1"/>
                <c:pt idx="0">
                  <c:v>LDR</c:v>
                </c:pt>
              </c:strCache>
            </c:strRef>
          </c:tx>
          <c:spPr>
            <a:ln w="25400">
              <a:solidFill>
                <a:schemeClr val="tx1"/>
              </a:solidFill>
            </a:ln>
          </c:spPr>
          <c:marker>
            <c:symbol val="none"/>
          </c:marker>
          <c:xVal>
            <c:numRef>
              <c:f>Sheet1!$A$2:$A$27</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Sheet1!$C$2:$C$27</c:f>
              <c:numCache>
                <c:formatCode>General</c:formatCode>
                <c:ptCount val="26"/>
                <c:pt idx="0">
                  <c:v>0</c:v>
                </c:pt>
                <c:pt idx="1">
                  <c:v>2</c:v>
                </c:pt>
                <c:pt idx="2">
                  <c:v>4</c:v>
                </c:pt>
                <c:pt idx="3">
                  <c:v>6</c:v>
                </c:pt>
                <c:pt idx="4">
                  <c:v>8</c:v>
                </c:pt>
                <c:pt idx="5">
                  <c:v>10</c:v>
                </c:pt>
                <c:pt idx="6">
                  <c:v>12</c:v>
                </c:pt>
                <c:pt idx="7">
                  <c:v>14</c:v>
                </c:pt>
                <c:pt idx="8">
                  <c:v>16</c:v>
                </c:pt>
                <c:pt idx="9">
                  <c:v>18</c:v>
                </c:pt>
                <c:pt idx="10">
                  <c:v>20</c:v>
                </c:pt>
                <c:pt idx="11">
                  <c:v>22</c:v>
                </c:pt>
                <c:pt idx="12">
                  <c:v>24</c:v>
                </c:pt>
                <c:pt idx="13">
                  <c:v>26</c:v>
                </c:pt>
                <c:pt idx="14">
                  <c:v>28</c:v>
                </c:pt>
                <c:pt idx="15">
                  <c:v>30</c:v>
                </c:pt>
                <c:pt idx="16">
                  <c:v>32</c:v>
                </c:pt>
                <c:pt idx="17">
                  <c:v>34</c:v>
                </c:pt>
                <c:pt idx="18">
                  <c:v>36</c:v>
                </c:pt>
                <c:pt idx="19">
                  <c:v>38</c:v>
                </c:pt>
                <c:pt idx="20">
                  <c:v>40</c:v>
                </c:pt>
                <c:pt idx="21">
                  <c:v>42</c:v>
                </c:pt>
                <c:pt idx="22">
                  <c:v>44</c:v>
                </c:pt>
                <c:pt idx="23">
                  <c:v>46</c:v>
                </c:pt>
                <c:pt idx="24">
                  <c:v>48</c:v>
                </c:pt>
                <c:pt idx="25">
                  <c:v>50</c:v>
                </c:pt>
              </c:numCache>
            </c:numRef>
          </c:yVal>
          <c:smooth val="1"/>
        </c:ser>
        <c:ser>
          <c:idx val="2"/>
          <c:order val="2"/>
          <c:tx>
            <c:strRef>
              <c:f>Sheet1!$D$1</c:f>
              <c:strCache>
                <c:ptCount val="1"/>
                <c:pt idx="0">
                  <c:v>Lin-Thres</c:v>
                </c:pt>
              </c:strCache>
            </c:strRef>
          </c:tx>
          <c:spPr>
            <a:ln w="25400">
              <a:solidFill>
                <a:srgbClr val="FFFFFF"/>
              </a:solidFill>
            </a:ln>
          </c:spPr>
          <c:marker>
            <c:symbol val="none"/>
          </c:marker>
          <c:xVal>
            <c:numRef>
              <c:f>Sheet1!$A$2:$A$27</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Sheet1!$D$2:$D$27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2</c:v>
                </c:pt>
                <c:pt idx="12">
                  <c:v>4</c:v>
                </c:pt>
                <c:pt idx="13">
                  <c:v>6</c:v>
                </c:pt>
                <c:pt idx="14">
                  <c:v>8</c:v>
                </c:pt>
                <c:pt idx="15">
                  <c:v>10</c:v>
                </c:pt>
                <c:pt idx="16">
                  <c:v>12</c:v>
                </c:pt>
                <c:pt idx="17">
                  <c:v>14</c:v>
                </c:pt>
                <c:pt idx="18">
                  <c:v>16</c:v>
                </c:pt>
                <c:pt idx="19">
                  <c:v>18</c:v>
                </c:pt>
                <c:pt idx="20">
                  <c:v>20</c:v>
                </c:pt>
                <c:pt idx="21">
                  <c:v>22</c:v>
                </c:pt>
                <c:pt idx="22">
                  <c:v>24</c:v>
                </c:pt>
                <c:pt idx="23">
                  <c:v>26</c:v>
                </c:pt>
                <c:pt idx="24">
                  <c:v>28</c:v>
                </c:pt>
                <c:pt idx="25">
                  <c:v>30</c:v>
                </c:pt>
              </c:numCache>
            </c:numRef>
          </c:yVal>
          <c:smooth val="1"/>
        </c:ser>
        <c:ser>
          <c:idx val="3"/>
          <c:order val="3"/>
          <c:tx>
            <c:strRef>
              <c:f>Sheet1!$E$1</c:f>
              <c:strCache>
                <c:ptCount val="1"/>
                <c:pt idx="0">
                  <c:v>Lin-quad</c:v>
                </c:pt>
              </c:strCache>
            </c:strRef>
          </c:tx>
          <c:spPr>
            <a:ln w="25400">
              <a:solidFill>
                <a:schemeClr val="tx1"/>
              </a:solidFill>
            </a:ln>
          </c:spPr>
          <c:marker>
            <c:symbol val="none"/>
          </c:marker>
          <c:xVal>
            <c:numRef>
              <c:f>Sheet1!$A$2:$A$27</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Sheet1!$E$2:$E$27</c:f>
              <c:numCache>
                <c:formatCode>General</c:formatCode>
                <c:ptCount val="26"/>
                <c:pt idx="0">
                  <c:v>0</c:v>
                </c:pt>
                <c:pt idx="1">
                  <c:v>0.05</c:v>
                </c:pt>
                <c:pt idx="2">
                  <c:v>0.60000000000000064</c:v>
                </c:pt>
                <c:pt idx="3">
                  <c:v>1.6500000000000001</c:v>
                </c:pt>
                <c:pt idx="4">
                  <c:v>3.2</c:v>
                </c:pt>
                <c:pt idx="5">
                  <c:v>5.25</c:v>
                </c:pt>
                <c:pt idx="6">
                  <c:v>7.8</c:v>
                </c:pt>
                <c:pt idx="7">
                  <c:v>10.850000000000014</c:v>
                </c:pt>
                <c:pt idx="8">
                  <c:v>14.850000000000014</c:v>
                </c:pt>
                <c:pt idx="9">
                  <c:v>18.850000000000001</c:v>
                </c:pt>
                <c:pt idx="10">
                  <c:v>22.85</c:v>
                </c:pt>
                <c:pt idx="11">
                  <c:v>26.85</c:v>
                </c:pt>
                <c:pt idx="12">
                  <c:v>30.85</c:v>
                </c:pt>
                <c:pt idx="13">
                  <c:v>34.85</c:v>
                </c:pt>
                <c:pt idx="14">
                  <c:v>38.85</c:v>
                </c:pt>
                <c:pt idx="15">
                  <c:v>42.85</c:v>
                </c:pt>
                <c:pt idx="16">
                  <c:v>46.85</c:v>
                </c:pt>
                <c:pt idx="17">
                  <c:v>50.85</c:v>
                </c:pt>
                <c:pt idx="18">
                  <c:v>54.85</c:v>
                </c:pt>
                <c:pt idx="19">
                  <c:v>58.85</c:v>
                </c:pt>
                <c:pt idx="20">
                  <c:v>62.85</c:v>
                </c:pt>
                <c:pt idx="21">
                  <c:v>66.849999999999994</c:v>
                </c:pt>
                <c:pt idx="22">
                  <c:v>70.849999999999994</c:v>
                </c:pt>
                <c:pt idx="23">
                  <c:v>74.849999999999994</c:v>
                </c:pt>
                <c:pt idx="24">
                  <c:v>78.849999999999994</c:v>
                </c:pt>
                <c:pt idx="25">
                  <c:v>82.85</c:v>
                </c:pt>
              </c:numCache>
            </c:numRef>
          </c:yVal>
          <c:smooth val="1"/>
        </c:ser>
        <c:ser>
          <c:idx val="4"/>
          <c:order val="4"/>
          <c:tx>
            <c:strRef>
              <c:f>Sheet1!$F$1</c:f>
              <c:strCache>
                <c:ptCount val="1"/>
                <c:pt idx="0">
                  <c:v>Hormesis</c:v>
                </c:pt>
              </c:strCache>
            </c:strRef>
          </c:tx>
          <c:spPr>
            <a:ln w="25400">
              <a:solidFill>
                <a:schemeClr val="tx1"/>
              </a:solidFill>
            </a:ln>
          </c:spPr>
          <c:marker>
            <c:symbol val="none"/>
          </c:marker>
          <c:xVal>
            <c:numRef>
              <c:f>Sheet1!$A$2:$A$27</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Sheet1!$F$2:$F$27</c:f>
              <c:numCache>
                <c:formatCode>General</c:formatCode>
                <c:ptCount val="26"/>
                <c:pt idx="0">
                  <c:v>0</c:v>
                </c:pt>
                <c:pt idx="1">
                  <c:v>-4</c:v>
                </c:pt>
                <c:pt idx="2">
                  <c:v>-6</c:v>
                </c:pt>
                <c:pt idx="3">
                  <c:v>-6</c:v>
                </c:pt>
                <c:pt idx="4">
                  <c:v>-4</c:v>
                </c:pt>
                <c:pt idx="5">
                  <c:v>0</c:v>
                </c:pt>
                <c:pt idx="6">
                  <c:v>4</c:v>
                </c:pt>
                <c:pt idx="7">
                  <c:v>8</c:v>
                </c:pt>
                <c:pt idx="8">
                  <c:v>12</c:v>
                </c:pt>
                <c:pt idx="9">
                  <c:v>16</c:v>
                </c:pt>
                <c:pt idx="10">
                  <c:v>20</c:v>
                </c:pt>
                <c:pt idx="11">
                  <c:v>24</c:v>
                </c:pt>
                <c:pt idx="12">
                  <c:v>28</c:v>
                </c:pt>
                <c:pt idx="13">
                  <c:v>32</c:v>
                </c:pt>
                <c:pt idx="14">
                  <c:v>36</c:v>
                </c:pt>
                <c:pt idx="15">
                  <c:v>40</c:v>
                </c:pt>
                <c:pt idx="16">
                  <c:v>44</c:v>
                </c:pt>
                <c:pt idx="17">
                  <c:v>48</c:v>
                </c:pt>
                <c:pt idx="18">
                  <c:v>52</c:v>
                </c:pt>
                <c:pt idx="19">
                  <c:v>56</c:v>
                </c:pt>
                <c:pt idx="20">
                  <c:v>60</c:v>
                </c:pt>
                <c:pt idx="21">
                  <c:v>64</c:v>
                </c:pt>
                <c:pt idx="22">
                  <c:v>68</c:v>
                </c:pt>
                <c:pt idx="23">
                  <c:v>72</c:v>
                </c:pt>
                <c:pt idx="24">
                  <c:v>76</c:v>
                </c:pt>
                <c:pt idx="25">
                  <c:v>80</c:v>
                </c:pt>
              </c:numCache>
            </c:numRef>
          </c:yVal>
          <c:smooth val="1"/>
        </c:ser>
        <c:dLbls>
          <c:showLegendKey val="0"/>
          <c:showVal val="0"/>
          <c:showCatName val="0"/>
          <c:showSerName val="0"/>
          <c:showPercent val="0"/>
          <c:showBubbleSize val="0"/>
        </c:dLbls>
        <c:axId val="157925376"/>
        <c:axId val="157927296"/>
      </c:scatterChart>
      <c:valAx>
        <c:axId val="157925376"/>
        <c:scaling>
          <c:orientation val="minMax"/>
          <c:max val="25"/>
          <c:min val="0"/>
        </c:scaling>
        <c:delete val="0"/>
        <c:axPos val="b"/>
        <c:title>
          <c:tx>
            <c:rich>
              <a:bodyPr/>
              <a:lstStyle/>
              <a:p>
                <a:pPr>
                  <a:defRPr/>
                </a:pPr>
                <a:r>
                  <a:rPr lang="en-US"/>
                  <a:t>Dose to Population</a:t>
                </a:r>
              </a:p>
            </c:rich>
          </c:tx>
          <c:layout/>
          <c:overlay val="0"/>
        </c:title>
        <c:numFmt formatCode="General" sourceLinked="1"/>
        <c:majorTickMark val="none"/>
        <c:minorTickMark val="none"/>
        <c:tickLblPos val="none"/>
        <c:crossAx val="157927296"/>
        <c:crosses val="autoZero"/>
        <c:crossBetween val="midCat"/>
      </c:valAx>
      <c:valAx>
        <c:axId val="157927296"/>
        <c:scaling>
          <c:orientation val="minMax"/>
          <c:max val="100"/>
        </c:scaling>
        <c:delete val="0"/>
        <c:axPos val="l"/>
        <c:title>
          <c:tx>
            <c:rich>
              <a:bodyPr rot="-5400000" vert="horz"/>
              <a:lstStyle/>
              <a:p>
                <a:pPr>
                  <a:defRPr/>
                </a:pPr>
                <a:r>
                  <a:rPr lang="en-US"/>
                  <a:t>Number of Effects in Population</a:t>
                </a:r>
              </a:p>
            </c:rich>
          </c:tx>
          <c:layout>
            <c:manualLayout>
              <c:xMode val="edge"/>
              <c:yMode val="edge"/>
              <c:x val="2.5157232704402548E-2"/>
              <c:y val="4.7127208065996115E-2"/>
            </c:manualLayout>
          </c:layout>
          <c:overlay val="0"/>
        </c:title>
        <c:numFmt formatCode="General" sourceLinked="1"/>
        <c:majorTickMark val="none"/>
        <c:minorTickMark val="none"/>
        <c:tickLblPos val="none"/>
        <c:crossAx val="157925376"/>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77CF646D-9930-4048-A0F4-4B0C3D21E101}" type="datetimeFigureOut">
              <a:rPr lang="en-US" smtClean="0"/>
              <a:t>10/4/2011</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2A43E59A-7C11-42A4-9508-0FAE1F268331}" type="slidenum">
              <a:rPr lang="en-US" smtClean="0"/>
              <a:t>‹#›</a:t>
            </a:fld>
            <a:endParaRPr lang="en-US"/>
          </a:p>
        </p:txBody>
      </p:sp>
    </p:spTree>
    <p:extLst>
      <p:ext uri="{BB962C8B-B14F-4D97-AF65-F5344CB8AC3E}">
        <p14:creationId xmlns:p14="http://schemas.microsoft.com/office/powerpoint/2010/main" val="284798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B3231C67-8C16-4DBF-B3DE-F38631E1CE8D}" type="datetimeFigureOut">
              <a:rPr lang="en-US" smtClean="0"/>
              <a:pPr/>
              <a:t>10/4/2011</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611CA2BA-8A7E-4ED8-8CB9-B924880DBE0D}" type="slidenum">
              <a:rPr lang="en-US" smtClean="0"/>
              <a:pPr/>
              <a:t>‹#›</a:t>
            </a:fld>
            <a:endParaRPr lang="en-US"/>
          </a:p>
        </p:txBody>
      </p:sp>
    </p:spTree>
    <p:extLst>
      <p:ext uri="{BB962C8B-B14F-4D97-AF65-F5344CB8AC3E}">
        <p14:creationId xmlns:p14="http://schemas.microsoft.com/office/powerpoint/2010/main" val="2698994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3B9744-0316-478E-874F-6A5C7981C594}" type="slidenum">
              <a:rPr lang="en-US"/>
              <a:pPr/>
              <a:t>15</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a:t>Clearance Model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E7BB58-80F6-461E-BEF4-A4E5E63A616A}" type="slidenum">
              <a:rPr lang="en-US"/>
              <a:pPr/>
              <a:t>16</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r>
              <a:rPr lang="en-US"/>
              <a:t>Deposition driven by particle size.  Default is now 5 um as opposed to ICRP-30 1 um particle size.</a:t>
            </a:r>
          </a:p>
          <a:p>
            <a:r>
              <a:rPr lang="en-US"/>
              <a:t>Total deposition is:  0.8196, old ICRP-30 1 um deposition was 0.63</a:t>
            </a:r>
          </a:p>
          <a:p>
            <a:r>
              <a:rPr lang="en-US"/>
              <a:t>Regional:</a:t>
            </a:r>
          </a:p>
          <a:p>
            <a:r>
              <a:rPr lang="en-US"/>
              <a:t>ET:  0.7376  (compare 0.3)</a:t>
            </a:r>
          </a:p>
          <a:p>
            <a:r>
              <a:rPr lang="en-US"/>
              <a:t>BB:  0.0178  </a:t>
            </a:r>
          </a:p>
          <a:p>
            <a:r>
              <a:rPr lang="en-US"/>
              <a:t>bb:  0.011  (total 0.0288, compare 0.08)</a:t>
            </a:r>
          </a:p>
          <a:p>
            <a:r>
              <a:rPr lang="en-US"/>
              <a:t>AI:  0.0532  (compare 0.25)</a:t>
            </a:r>
          </a:p>
          <a:p>
            <a:r>
              <a:rPr lang="en-US"/>
              <a:t>Parentheses are totals w/o ET1 i.e, available for absorption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AAD255-A797-4EE7-9157-3CC1AA086F65}" type="slidenum">
              <a:rPr lang="en-US"/>
              <a:pPr/>
              <a:t>17</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r>
              <a:rPr lang="en-US"/>
              <a:t>Absorption pathways only shown here.  They compete with mechanical clearance shown on the previous slide.  For those more familiar with the ICRP-30 model, absorption and clearance were represented by separate compartments in which material was deposited.</a:t>
            </a:r>
          </a:p>
          <a:p>
            <a:r>
              <a:rPr lang="en-US"/>
              <a:t>Draw in bound state.  Bound state is not cleared by mechanical transport processes – only absorbed into bloodstream.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83C6BD-7FBC-4041-B253-FC9EC5A26DCB}" type="slidenum">
              <a:rPr lang="en-US"/>
              <a:pPr/>
              <a:t>18</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r>
              <a:rPr lang="en-US"/>
              <a:t>Note:  Class F has no transformed state compartment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55B1D5-959C-466B-8244-FFAE7AAF354F}" type="slidenum">
              <a:rPr lang="en-US"/>
              <a:pPr/>
              <a:t>21</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en-US"/>
              <a:t>ICRP-68 Table 5</a:t>
            </a:r>
          </a:p>
          <a:p>
            <a:r>
              <a:rPr lang="en-US"/>
              <a:t>Just because it’s in this table doesn’t mean that model is complicated.  Many such as Zn, Se, Nb have just had rate constants changed from ICRP-30 models.</a:t>
            </a:r>
          </a:p>
          <a:p>
            <a:r>
              <a:rPr lang="en-US"/>
              <a:t>I has always been recycling model, but excretion pathways are clarified – blood to urine, ROB to feces.  Rate constants are the same as stated in the ICRP-30 part 3 errata – 80 days for thyroid vs. 120 days in part 1.</a:t>
            </a:r>
          </a:p>
          <a:p>
            <a:r>
              <a:rPr lang="en-US"/>
              <a:t>Those with new models:</a:t>
            </a:r>
          </a:p>
          <a:p>
            <a:pPr>
              <a:buFontTx/>
              <a:buChar char="•"/>
            </a:pPr>
            <a:r>
              <a:rPr lang="en-US"/>
              <a:t>H (new compartment added)</a:t>
            </a:r>
          </a:p>
          <a:p>
            <a:pPr>
              <a:buFontTx/>
              <a:buChar char="•"/>
            </a:pPr>
            <a:r>
              <a:rPr lang="en-US"/>
              <a:t>Alkaline earth (no Ca), Pb, U</a:t>
            </a:r>
          </a:p>
          <a:p>
            <a:pPr>
              <a:buFontTx/>
              <a:buChar char="•"/>
            </a:pPr>
            <a:r>
              <a:rPr lang="en-US"/>
              <a:t>Th, Np, Pu, Am, Cu</a:t>
            </a:r>
          </a:p>
          <a:p>
            <a:pPr>
              <a:buFontTx/>
              <a:buChar char="•"/>
            </a:pPr>
            <a:r>
              <a:rPr lang="en-US"/>
              <a:t>Fe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9A61D6-5C48-47CC-816E-BABC50EBF228}" type="slidenum">
              <a:rPr lang="en-US"/>
              <a:pPr/>
              <a:t>23</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r>
              <a:rPr lang="en-US" dirty="0"/>
              <a:t>Models are going in this direction.  This is alkaline earth elements, </a:t>
            </a:r>
            <a:r>
              <a:rPr lang="en-US" dirty="0" err="1"/>
              <a:t>Pb</a:t>
            </a:r>
            <a:r>
              <a:rPr lang="en-US" dirty="0"/>
              <a:t>, uranium.</a:t>
            </a:r>
          </a:p>
          <a:p>
            <a:r>
              <a:rPr lang="en-US" dirty="0" err="1"/>
              <a:t>Th</a:t>
            </a:r>
            <a:r>
              <a:rPr lang="en-US" dirty="0"/>
              <a:t>, </a:t>
            </a:r>
            <a:r>
              <a:rPr lang="en-US" dirty="0" err="1"/>
              <a:t>Np</a:t>
            </a:r>
            <a:r>
              <a:rPr lang="en-US" dirty="0"/>
              <a:t>, </a:t>
            </a:r>
            <a:r>
              <a:rPr lang="en-US" dirty="0" err="1"/>
              <a:t>Pu</a:t>
            </a:r>
            <a:r>
              <a:rPr lang="en-US" dirty="0"/>
              <a:t>, Am same except for different skeleton compartments.</a:t>
            </a:r>
          </a:p>
          <a:p>
            <a:r>
              <a:rPr lang="en-US" dirty="0"/>
              <a:t>New Fe model similar in structure but blood-forming organs called out.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1B7055-58AC-4A2C-A531-BCE63832CE78}" type="slidenum">
              <a:rPr lang="en-US"/>
              <a:pPr/>
              <a:t>25</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r>
              <a:rPr lang="en-US"/>
              <a:t>a:  Ge – urine in kidney all to urine excretion, ratio of 1 for other tissues</a:t>
            </a:r>
          </a:p>
          <a:p>
            <a:r>
              <a:rPr lang="en-US"/>
              <a:t>b:  Au – all excretion assumed to urine</a:t>
            </a:r>
          </a:p>
          <a:p>
            <a:r>
              <a:rPr lang="en-US"/>
              <a:t>Other elements where excretion is explicitly defined in model include:</a:t>
            </a:r>
          </a:p>
          <a:p>
            <a:pPr>
              <a:buFontTx/>
              <a:buChar char="•"/>
            </a:pPr>
            <a:r>
              <a:rPr lang="en-US"/>
              <a:t>Alkaline earth (no Ca), Pb, U</a:t>
            </a:r>
          </a:p>
          <a:p>
            <a:pPr>
              <a:buFontTx/>
              <a:buChar char="•"/>
            </a:pPr>
            <a:r>
              <a:rPr lang="en-US"/>
              <a:t>Th, Np, Pu, Am, Cu</a:t>
            </a:r>
          </a:p>
          <a:p>
            <a:pPr>
              <a:buFontTx/>
              <a:buChar char="•"/>
            </a:pPr>
            <a:r>
              <a:rPr lang="en-US"/>
              <a:t>Fe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C40292-93CE-41AE-8A3D-4CBC10AC8758}" type="slidenum">
              <a:rPr lang="en-US"/>
              <a:pPr/>
              <a:t>27</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a:t>Common system for acute intake.  Initial # atoms N</a:t>
            </a:r>
            <a:r>
              <a:rPr lang="en-US" baseline="-25000"/>
              <a:t>1</a:t>
            </a:r>
            <a:r>
              <a:rPr lang="en-US"/>
              <a:t>(0) in first compartment at time t=0.</a:t>
            </a:r>
          </a:p>
          <a:p>
            <a:r>
              <a:rPr lang="en-US"/>
              <a:t>System can be of any number of compartments.  Compartments commonly represent specific organs and tissues.</a:t>
            </a:r>
          </a:p>
          <a:p>
            <a:r>
              <a:rPr lang="en-US"/>
              <a:t>In this example, recycling occurs, i.e., material moves back and forth between compartments as opposed to straight through.  This type of system is becoming more prevalent as models are upgraded.</a:t>
            </a:r>
          </a:p>
          <a:p>
            <a:r>
              <a:rPr lang="en-US"/>
              <a:t>We will use the notation presented here throughout the examples.  Double arrayed variables, i.e., k</a:t>
            </a:r>
            <a:r>
              <a:rPr lang="en-US" baseline="-25000"/>
              <a:t>1,2</a:t>
            </a:r>
            <a:r>
              <a:rPr lang="en-US"/>
              <a:t>, k</a:t>
            </a:r>
            <a:r>
              <a:rPr lang="en-US" baseline="-25000"/>
              <a:t>2,1</a:t>
            </a:r>
            <a:r>
              <a:rPr lang="en-US"/>
              <a:t> are rate constants for the specific pathway shown in the subscript.  For example, k</a:t>
            </a:r>
            <a:r>
              <a:rPr lang="en-US" baseline="-25000"/>
              <a:t>1,2</a:t>
            </a:r>
            <a:r>
              <a:rPr lang="en-US"/>
              <a:t> is the rate constant describing translocation between compartment 1 and compartment 2.</a:t>
            </a:r>
          </a:p>
          <a:p>
            <a:r>
              <a:rPr lang="en-US"/>
              <a:t>Total removal from a compartment is represented by a single subscripted rate constant, e.g., k</a:t>
            </a:r>
            <a:r>
              <a:rPr lang="en-US" baseline="-25000"/>
              <a:t>1</a:t>
            </a:r>
            <a:r>
              <a:rPr lang="en-US"/>
              <a:t>, and may or may not include radioactive decay, depending on how we define the system.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FE3BD0-1BB5-421B-B722-826C8CF0F10E}" type="slidenum">
              <a:rPr lang="en-US"/>
              <a:pPr/>
              <a:t>28</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lIns="91751" tIns="45876" rIns="91751" bIns="45876"/>
          <a:lstStyle/>
          <a:p>
            <a:r>
              <a:rPr lang="en-US"/>
              <a:t>The basic assumption in biokinetic modeling is that the rate of change of amount in biological compartment is proportional to the amount in the compartment.  We can set up differential equations for each compartment based on rates in and out of the compartment.</a:t>
            </a:r>
          </a:p>
          <a:p>
            <a:endParaRPr lang="en-US"/>
          </a:p>
          <a:p>
            <a:r>
              <a:rPr lang="en-US"/>
              <a:t>Point out terms including: </a:t>
            </a:r>
          </a:p>
          <a:p>
            <a:pPr>
              <a:buFontTx/>
              <a:buChar char="•"/>
            </a:pPr>
            <a:r>
              <a:rPr lang="en-US"/>
              <a:t>Partial rate constants show material moving into a compartment and where from.</a:t>
            </a:r>
          </a:p>
          <a:p>
            <a:pPr>
              <a:buFontTx/>
              <a:buChar char="•"/>
            </a:pPr>
            <a:r>
              <a:rPr lang="en-US"/>
              <a:t>Total removal rate constants are negative because that is material removed from the compartment.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BC2070-7093-43B3-8364-7EA932B3F02D}" type="slidenum">
              <a:rPr lang="en-US"/>
              <a:pPr/>
              <a:t>29</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r>
              <a:rPr lang="en-US"/>
              <a:t>Previous equations can be represented in matrix form.  In matrix multiplication we multiply row by column.</a:t>
            </a:r>
          </a:p>
          <a:p>
            <a:r>
              <a:rPr lang="en-US"/>
              <a:t>Point out indices in k matrix – indices are reversed from normal matrix notation.  If we assign a value to k</a:t>
            </a:r>
            <a:r>
              <a:rPr lang="en-US" baseline="-25000"/>
              <a:t>2,1</a:t>
            </a:r>
            <a:r>
              <a:rPr lang="en-US"/>
              <a:t> and expect Mathematica to put it as the second item in the first row, it won’t happen.</a:t>
            </a:r>
          </a:p>
          <a:p>
            <a:r>
              <a:rPr lang="en-US"/>
              <a:t>To counter this problem, we operate on the transpose of the matrix.</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B3CB35-9DC8-4771-A24D-555E673F2639}" type="slidenum">
              <a:rPr lang="en-US"/>
              <a:pPr/>
              <a:t>30</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r>
              <a:rPr lang="en-US"/>
              <a:t>Eigenvalues:  list of constants, </a:t>
            </a:r>
            <a:r>
              <a:rPr lang="en-US">
                <a:sym typeface="Symbol" pitchFamily="18" charset="2"/>
              </a:rPr>
              <a:t>, that solve the </a:t>
            </a:r>
            <a:r>
              <a:rPr lang="en-US" u="sng">
                <a:sym typeface="Symbol" pitchFamily="18" charset="2"/>
              </a:rPr>
              <a:t>determinant</a:t>
            </a:r>
            <a:r>
              <a:rPr lang="en-US">
                <a:sym typeface="Symbol" pitchFamily="18" charset="2"/>
              </a:rPr>
              <a:t>.  “I” is t he identity matrix.  (more next slide).</a:t>
            </a:r>
          </a:p>
          <a:p>
            <a:endParaRPr lang="en-US">
              <a:sym typeface="Symbol" pitchFamily="18" charset="2"/>
            </a:endParaRPr>
          </a:p>
          <a:p>
            <a:r>
              <a:rPr lang="en-US">
                <a:sym typeface="Symbol" pitchFamily="18" charset="2"/>
              </a:rPr>
              <a:t>Eigenvectors:  list of matrices </a:t>
            </a:r>
            <a:r>
              <a:rPr lang="en-US" b="1">
                <a:sym typeface="Symbol" pitchFamily="18" charset="2"/>
              </a:rPr>
              <a:t>v</a:t>
            </a:r>
            <a:r>
              <a:rPr lang="en-US">
                <a:sym typeface="Symbol" pitchFamily="18" charset="2"/>
              </a:rPr>
              <a:t> that solve this equation.  These are column matrices, one for each eigenvalue (more later)</a:t>
            </a:r>
            <a:endParaRPr lang="en-US" u="sng"/>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4024A-45C0-4804-BEA9-B59086FA71D8}" type="slidenum">
              <a:rPr lang="en-US"/>
              <a:pPr/>
              <a:t>31</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r>
              <a:rPr lang="en-US"/>
              <a:t>Once we obtain the eigenvalues and eigenvectors, the set of equations </a:t>
            </a:r>
            <a:r>
              <a:rPr lang="en-US" b="1"/>
              <a:t>N</a:t>
            </a:r>
            <a:r>
              <a:rPr lang="en-US"/>
              <a:t> are obtained in this manner.  Note that on the slide provided a pi product was incorrectly included where a summation should have occurred.</a:t>
            </a:r>
            <a:endParaRPr lang="en-US" b="1"/>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69AA56-20A8-45B8-9D89-E31A9F297BC1}" type="slidenum">
              <a:rPr lang="en-US"/>
              <a:pPr/>
              <a:t>32</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r>
              <a:rPr lang="en-US"/>
              <a:t>What’s included:</a:t>
            </a:r>
          </a:p>
          <a:p>
            <a:r>
              <a:rPr lang="en-US"/>
              <a:t>Inhalation pathway, particulates only.</a:t>
            </a:r>
          </a:p>
          <a:p>
            <a:r>
              <a:rPr lang="en-US"/>
              <a:t>Not included:  ingestion pathway, gases</a:t>
            </a:r>
          </a:p>
          <a:p>
            <a:endParaRPr lang="en-US"/>
          </a:p>
          <a:p>
            <a:r>
              <a:rPr lang="en-US"/>
              <a:t>Errata:  Equation 21 – should have inverse</a:t>
            </a:r>
          </a:p>
          <a:p>
            <a:r>
              <a:rPr lang="en-US"/>
              <a:t>Curium – table in article correct, but not in separate appendices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N43 is on safety of industrial and nonmedical radiation-producing</a:t>
            </a:r>
            <a:r>
              <a:rPr lang="en-US" baseline="0" dirty="0" smtClean="0"/>
              <a:t> devices.</a:t>
            </a:r>
            <a:endParaRPr lang="en-US" dirty="0"/>
          </a:p>
        </p:txBody>
      </p:sp>
      <p:sp>
        <p:nvSpPr>
          <p:cNvPr id="4" name="Slide Number Placeholder 3"/>
          <p:cNvSpPr>
            <a:spLocks noGrp="1"/>
          </p:cNvSpPr>
          <p:nvPr>
            <p:ph type="sldNum" sz="quarter" idx="10"/>
          </p:nvPr>
        </p:nvSpPr>
        <p:spPr/>
        <p:txBody>
          <a:bodyPr/>
          <a:lstStyle/>
          <a:p>
            <a:fld id="{EB870919-F56C-4CA9-B159-CB0F0370E67A}" type="slidenum">
              <a:rPr lang="en-US" smtClean="0"/>
              <a:pPr/>
              <a:t>35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84 – </a:t>
            </a:r>
            <a:r>
              <a:rPr lang="en-US" smtClean="0"/>
              <a:t>anti committed dose</a:t>
            </a:r>
          </a:p>
          <a:p>
            <a:endParaRPr lang="en-US"/>
          </a:p>
        </p:txBody>
      </p:sp>
      <p:sp>
        <p:nvSpPr>
          <p:cNvPr id="4" name="Slide Number Placeholder 3"/>
          <p:cNvSpPr>
            <a:spLocks noGrp="1"/>
          </p:cNvSpPr>
          <p:nvPr>
            <p:ph type="sldNum" sz="quarter" idx="10"/>
          </p:nvPr>
        </p:nvSpPr>
        <p:spPr/>
        <p:txBody>
          <a:bodyPr/>
          <a:lstStyle/>
          <a:p>
            <a:fld id="{EB870919-F56C-4CA9-B159-CB0F0370E67A}" type="slidenum">
              <a:rPr lang="en-US" smtClean="0"/>
              <a:pPr/>
              <a:t>39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 advanced mathematical methods, such as</a:t>
            </a:r>
          </a:p>
          <a:p>
            <a:r>
              <a:rPr lang="en-US" sz="1200" b="0" i="0" u="none" strike="noStrike" kern="1200" baseline="0" dirty="0" smtClean="0">
                <a:solidFill>
                  <a:schemeClr val="tx1"/>
                </a:solidFill>
                <a:latin typeface="+mn-lt"/>
                <a:ea typeface="+mn-ea"/>
                <a:cs typeface="+mn-cs"/>
              </a:rPr>
              <a:t>calculus, differential equations, and statistical</a:t>
            </a:r>
          </a:p>
          <a:p>
            <a:r>
              <a:rPr lang="en-US" sz="1200" b="0" i="0" u="none" strike="noStrike" kern="1200" baseline="0" dirty="0" smtClean="0">
                <a:solidFill>
                  <a:schemeClr val="tx1"/>
                </a:solidFill>
                <a:latin typeface="+mn-lt"/>
                <a:ea typeface="+mn-ea"/>
                <a:cs typeface="+mn-cs"/>
              </a:rPr>
              <a:t>analyses;</a:t>
            </a:r>
          </a:p>
          <a:p>
            <a:r>
              <a:rPr lang="en-US" sz="1200" b="0" i="0" u="none" strike="noStrike" kern="1200" baseline="0" dirty="0" smtClean="0">
                <a:solidFill>
                  <a:schemeClr val="tx1"/>
                </a:solidFill>
                <a:latin typeface="+mn-lt"/>
                <a:ea typeface="+mn-ea"/>
                <a:cs typeface="+mn-cs"/>
              </a:rPr>
              <a:t>• radiochemistry and radiometric methodology</a:t>
            </a:r>
          </a:p>
          <a:p>
            <a:r>
              <a:rPr lang="en-US" sz="1200" b="0" i="0" u="none" strike="noStrike" kern="1200" baseline="0" dirty="0" smtClean="0">
                <a:solidFill>
                  <a:schemeClr val="tx1"/>
                </a:solidFill>
                <a:latin typeface="+mn-lt"/>
                <a:ea typeface="+mn-ea"/>
                <a:cs typeface="+mn-cs"/>
              </a:rPr>
              <a:t>and concepts;</a:t>
            </a:r>
          </a:p>
          <a:p>
            <a:r>
              <a:rPr lang="en-US" sz="1200" b="0" i="0" u="none" strike="noStrike" kern="1200" baseline="0" dirty="0" smtClean="0">
                <a:solidFill>
                  <a:schemeClr val="tx1"/>
                </a:solidFill>
                <a:latin typeface="+mn-lt"/>
                <a:ea typeface="+mn-ea"/>
                <a:cs typeface="+mn-cs"/>
              </a:rPr>
              <a:t>• computer technology applicable to dose</a:t>
            </a:r>
          </a:p>
          <a:p>
            <a:r>
              <a:rPr lang="en-US" sz="1200" b="0" i="0" u="none" strike="noStrike" kern="1200" baseline="0" dirty="0" smtClean="0">
                <a:solidFill>
                  <a:schemeClr val="tx1"/>
                </a:solidFill>
                <a:latin typeface="+mn-lt"/>
                <a:ea typeface="+mn-ea"/>
                <a:cs typeface="+mn-cs"/>
              </a:rPr>
              <a:t>assessment;</a:t>
            </a:r>
          </a:p>
          <a:p>
            <a:r>
              <a:rPr lang="en-US" sz="1200" b="0" i="0" u="none" strike="noStrike" kern="1200" baseline="0" dirty="0" smtClean="0">
                <a:solidFill>
                  <a:schemeClr val="tx1"/>
                </a:solidFill>
                <a:latin typeface="+mn-lt"/>
                <a:ea typeface="+mn-ea"/>
                <a:cs typeface="+mn-cs"/>
              </a:rPr>
              <a:t>• anatomy and physiology of the human body</a:t>
            </a:r>
          </a:p>
          <a:p>
            <a:r>
              <a:rPr lang="en-US" sz="1200" b="0" i="0" u="none" strike="noStrike" kern="1200" baseline="0" dirty="0" smtClean="0">
                <a:solidFill>
                  <a:schemeClr val="tx1"/>
                </a:solidFill>
                <a:latin typeface="+mn-lt"/>
                <a:ea typeface="+mn-ea"/>
                <a:cs typeface="+mn-cs"/>
              </a:rPr>
              <a:t>and effects of ionizing radiation on biological</a:t>
            </a:r>
          </a:p>
          <a:p>
            <a:r>
              <a:rPr lang="en-US" sz="1200" b="0" i="0" u="none" strike="noStrike" kern="1200" baseline="0" dirty="0" smtClean="0">
                <a:solidFill>
                  <a:schemeClr val="tx1"/>
                </a:solidFill>
                <a:latin typeface="+mn-lt"/>
                <a:ea typeface="+mn-ea"/>
                <a:cs typeface="+mn-cs"/>
              </a:rPr>
              <a:t>systems;</a:t>
            </a:r>
          </a:p>
          <a:p>
            <a:r>
              <a:rPr lang="en-US" sz="1200" b="1" i="0" u="none" strike="noStrike" kern="1200" baseline="0" dirty="0" smtClean="0">
                <a:solidFill>
                  <a:schemeClr val="tx1"/>
                </a:solidFill>
                <a:latin typeface="+mn-lt"/>
                <a:ea typeface="+mn-ea"/>
                <a:cs typeface="+mn-cs"/>
              </a:rPr>
              <a:t>nuclear radiation </a:t>
            </a:r>
            <a:r>
              <a:rPr lang="en-US" sz="1200" b="0" i="0" u="none" strike="noStrike" kern="1200" baseline="0" dirty="0" smtClean="0">
                <a:solidFill>
                  <a:schemeClr val="tx1"/>
                </a:solidFill>
                <a:latin typeface="+mn-lt"/>
                <a:ea typeface="+mn-ea"/>
                <a:cs typeface="+mn-cs"/>
              </a:rPr>
              <a:t>physics;</a:t>
            </a:r>
          </a:p>
          <a:p>
            <a:r>
              <a:rPr lang="en-US" sz="1200" b="0" i="0" u="none" strike="noStrike" kern="1200" baseline="0" dirty="0" smtClean="0">
                <a:solidFill>
                  <a:schemeClr val="tx1"/>
                </a:solidFill>
                <a:latin typeface="+mn-lt"/>
                <a:ea typeface="+mn-ea"/>
                <a:cs typeface="+mn-cs"/>
              </a:rPr>
              <a:t>• principles of internal dosimetry including</a:t>
            </a:r>
          </a:p>
          <a:p>
            <a:r>
              <a:rPr lang="en-US" sz="1200" b="0" i="0" u="none" strike="noStrike" kern="1200" baseline="0" dirty="0" smtClean="0">
                <a:solidFill>
                  <a:schemeClr val="tx1"/>
                </a:solidFill>
                <a:latin typeface="+mn-lt"/>
                <a:ea typeface="+mn-ea"/>
                <a:cs typeface="+mn-cs"/>
              </a:rPr>
              <a:t>national and international guidance;</a:t>
            </a:r>
          </a:p>
          <a:p>
            <a:r>
              <a:rPr lang="en-US" sz="1200" b="0" i="0" u="none" strike="noStrike" kern="1200" baseline="0" dirty="0" smtClean="0">
                <a:solidFill>
                  <a:schemeClr val="tx1"/>
                </a:solidFill>
                <a:latin typeface="+mn-lt"/>
                <a:ea typeface="+mn-ea"/>
                <a:cs typeface="+mn-cs"/>
              </a:rPr>
              <a:t>• communication of risk to </a:t>
            </a:r>
            <a:r>
              <a:rPr lang="en-US" sz="1200" b="1" i="0" u="none" strike="noStrike" kern="1200" baseline="0" dirty="0" smtClean="0">
                <a:solidFill>
                  <a:schemeClr val="tx1"/>
                </a:solidFill>
                <a:latin typeface="+mn-lt"/>
                <a:ea typeface="+mn-ea"/>
                <a:cs typeface="+mn-cs"/>
              </a:rPr>
              <a:t>workers;</a:t>
            </a:r>
          </a:p>
          <a:p>
            <a:r>
              <a:rPr lang="en-US" sz="1200" b="1" i="0" u="none" strike="noStrike" kern="1200" baseline="0" dirty="0" smtClean="0">
                <a:solidFill>
                  <a:schemeClr val="tx1"/>
                </a:solidFill>
                <a:latin typeface="+mn-lt"/>
                <a:ea typeface="+mn-ea"/>
                <a:cs typeface="+mn-cs"/>
              </a:rPr>
              <a:t>• operational </a:t>
            </a:r>
            <a:r>
              <a:rPr lang="en-US" sz="1200" b="0" i="0" u="none" strike="noStrike" kern="1200" baseline="0" dirty="0" smtClean="0">
                <a:solidFill>
                  <a:schemeClr val="tx1"/>
                </a:solidFill>
                <a:latin typeface="+mn-lt"/>
                <a:ea typeface="+mn-ea"/>
                <a:cs typeface="+mn-cs"/>
              </a:rPr>
              <a:t>health physics;</a:t>
            </a:r>
          </a:p>
          <a:p>
            <a:r>
              <a:rPr lang="en-US" sz="1200" b="0" i="0" u="none" strike="noStrike" kern="1200" baseline="0" dirty="0" smtClean="0">
                <a:solidFill>
                  <a:schemeClr val="tx1"/>
                </a:solidFill>
                <a:latin typeface="+mn-lt"/>
                <a:ea typeface="+mn-ea"/>
                <a:cs typeface="+mn-cs"/>
              </a:rPr>
              <a:t>• technical writing.</a:t>
            </a:r>
            <a:endParaRPr lang="en-US" dirty="0"/>
          </a:p>
        </p:txBody>
      </p:sp>
      <p:sp>
        <p:nvSpPr>
          <p:cNvPr id="4" name="Slide Number Placeholder 3"/>
          <p:cNvSpPr>
            <a:spLocks noGrp="1"/>
          </p:cNvSpPr>
          <p:nvPr>
            <p:ph type="sldNum" sz="quarter" idx="10"/>
          </p:nvPr>
        </p:nvSpPr>
        <p:spPr/>
        <p:txBody>
          <a:bodyPr/>
          <a:lstStyle/>
          <a:p>
            <a:fld id="{611CA2BA-8A7E-4ED8-8CB9-B924880DBE0D}" type="slidenum">
              <a:rPr lang="en-US" smtClean="0"/>
              <a:pPr/>
              <a:t>49</a:t>
            </a:fld>
            <a:endParaRPr lang="en-US"/>
          </a:p>
        </p:txBody>
      </p:sp>
    </p:spTree>
    <p:extLst>
      <p:ext uri="{BB962C8B-B14F-4D97-AF65-F5344CB8AC3E}">
        <p14:creationId xmlns:p14="http://schemas.microsoft.com/office/powerpoint/2010/main" val="693199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20.1502(b)</a:t>
            </a:r>
            <a:endParaRPr lang="en-US" dirty="0"/>
          </a:p>
        </p:txBody>
      </p:sp>
      <p:sp>
        <p:nvSpPr>
          <p:cNvPr id="4" name="Slide Number Placeholder 3"/>
          <p:cNvSpPr>
            <a:spLocks noGrp="1"/>
          </p:cNvSpPr>
          <p:nvPr>
            <p:ph type="sldNum" sz="quarter" idx="10"/>
          </p:nvPr>
        </p:nvSpPr>
        <p:spPr/>
        <p:txBody>
          <a:bodyPr/>
          <a:lstStyle/>
          <a:p>
            <a:fld id="{EB870919-F56C-4CA9-B159-CB0F0370E67A}" type="slidenum">
              <a:rPr lang="en-US" smtClean="0"/>
              <a:pPr/>
              <a:t>52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dirty="0"/>
              <a:t> Table 1 contains amounts depending on chemical form and type of process for both guides.</a:t>
            </a:r>
            <a:endParaRPr lang="en-US" dirty="0"/>
          </a:p>
        </p:txBody>
      </p:sp>
      <p:sp>
        <p:nvSpPr>
          <p:cNvPr id="4" name="Slide Number Placeholder 3"/>
          <p:cNvSpPr>
            <a:spLocks noGrp="1"/>
          </p:cNvSpPr>
          <p:nvPr>
            <p:ph type="sldNum" sz="quarter" idx="10"/>
          </p:nvPr>
        </p:nvSpPr>
        <p:spPr/>
        <p:txBody>
          <a:bodyPr/>
          <a:lstStyle/>
          <a:p>
            <a:fld id="{EB870919-F56C-4CA9-B159-CB0F0370E67A}" type="slidenum">
              <a:rPr lang="en-US" smtClean="0"/>
              <a:pPr/>
              <a:t>54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835.402(c)</a:t>
            </a:r>
            <a:endParaRPr lang="en-US" dirty="0"/>
          </a:p>
        </p:txBody>
      </p:sp>
      <p:sp>
        <p:nvSpPr>
          <p:cNvPr id="4" name="Slide Number Placeholder 3"/>
          <p:cNvSpPr>
            <a:spLocks noGrp="1"/>
          </p:cNvSpPr>
          <p:nvPr>
            <p:ph type="sldNum" sz="quarter" idx="10"/>
          </p:nvPr>
        </p:nvSpPr>
        <p:spPr/>
        <p:txBody>
          <a:bodyPr/>
          <a:lstStyle/>
          <a:p>
            <a:fld id="{EB870919-F56C-4CA9-B159-CB0F0370E67A}" type="slidenum">
              <a:rPr lang="en-US" smtClean="0"/>
              <a:pPr/>
              <a:t>56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835.402(c)</a:t>
            </a:r>
            <a:endParaRPr lang="en-US" dirty="0"/>
          </a:p>
        </p:txBody>
      </p:sp>
      <p:sp>
        <p:nvSpPr>
          <p:cNvPr id="4" name="Slide Number Placeholder 3"/>
          <p:cNvSpPr>
            <a:spLocks noGrp="1"/>
          </p:cNvSpPr>
          <p:nvPr>
            <p:ph type="sldNum" sz="quarter" idx="10"/>
          </p:nvPr>
        </p:nvSpPr>
        <p:spPr/>
        <p:txBody>
          <a:bodyPr/>
          <a:lstStyle/>
          <a:p>
            <a:fld id="{EB870919-F56C-4CA9-B159-CB0F0370E67A}" type="slidenum">
              <a:rPr lang="en-US" smtClean="0"/>
              <a:pPr/>
              <a:t>57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Tom’s original</a:t>
            </a:r>
            <a:r>
              <a:rPr lang="en-US" baseline="0" dirty="0" smtClean="0"/>
              <a:t> said confirmatory and routine were the same.  Talk about the difference </a:t>
            </a:r>
            <a:r>
              <a:rPr lang="en-US" baseline="0" dirty="0" err="1" smtClean="0"/>
              <a:t>yere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11CA2BA-8A7E-4ED8-8CB9-B924880DBE0D}" type="slidenum">
              <a:rPr lang="en-US" smtClean="0"/>
              <a:pPr/>
              <a:t>60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1E3AAD-74BD-4D65-AFAD-24D0C477DC68}" type="slidenum">
              <a:rPr lang="en-US"/>
              <a:pPr/>
              <a:t>61</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0330BE-0D08-47ED-B60F-6DAC00B261AB}" type="slidenum">
              <a:rPr lang="en-US"/>
              <a:pPr/>
              <a:t>63</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C67E49-32E0-479C-9F2D-49C637CD82CC}" type="slidenum">
              <a:rPr lang="en-US"/>
              <a:pPr/>
              <a:t>64</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0E64D9-FD55-48C0-AEF6-65153F169886}" type="slidenum">
              <a:rPr lang="en-US"/>
              <a:pPr/>
              <a:t>65</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BDE282-431A-4B0E-82BD-BF5DC1A86F6B}" type="slidenum">
              <a:rPr lang="en-US"/>
              <a:pPr/>
              <a:t>67</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2 slides</a:t>
            </a:r>
            <a:endParaRPr lang="en-US" dirty="0"/>
          </a:p>
        </p:txBody>
      </p:sp>
      <p:sp>
        <p:nvSpPr>
          <p:cNvPr id="4" name="Slide Number Placeholder 3"/>
          <p:cNvSpPr>
            <a:spLocks noGrp="1"/>
          </p:cNvSpPr>
          <p:nvPr>
            <p:ph type="sldNum" sz="quarter" idx="10"/>
          </p:nvPr>
        </p:nvSpPr>
        <p:spPr/>
        <p:txBody>
          <a:bodyPr/>
          <a:lstStyle/>
          <a:p>
            <a:fld id="{611CA2BA-8A7E-4ED8-8CB9-B924880DBE0D}" type="slidenum">
              <a:rPr lang="en-US" smtClean="0"/>
              <a:pPr/>
              <a:t>73</a:t>
            </a:fld>
            <a:endParaRPr lang="en-US"/>
          </a:p>
        </p:txBody>
      </p:sp>
    </p:spTree>
    <p:extLst>
      <p:ext uri="{BB962C8B-B14F-4D97-AF65-F5344CB8AC3E}">
        <p14:creationId xmlns:p14="http://schemas.microsoft.com/office/powerpoint/2010/main" val="4032319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statistic should be reported with every sample to give the dosimetrist the ability to judge whether the sample is “positive” for the analyte in question and the data requires further analysis.</a:t>
            </a:r>
            <a:endParaRPr lang="en-US" dirty="0"/>
          </a:p>
        </p:txBody>
      </p:sp>
      <p:sp>
        <p:nvSpPr>
          <p:cNvPr id="4" name="Slide Number Placeholder 3"/>
          <p:cNvSpPr>
            <a:spLocks noGrp="1"/>
          </p:cNvSpPr>
          <p:nvPr>
            <p:ph type="sldNum" sz="quarter" idx="10"/>
          </p:nvPr>
        </p:nvSpPr>
        <p:spPr/>
        <p:txBody>
          <a:bodyPr/>
          <a:lstStyle/>
          <a:p>
            <a:fld id="{611CA2BA-8A7E-4ED8-8CB9-B924880DBE0D}" type="slidenum">
              <a:rPr lang="en-US" smtClean="0"/>
              <a:pPr/>
              <a:t>85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BC3662-F92D-49BA-ABD2-A45639573E5D}" type="slidenum">
              <a:rPr lang="en-US"/>
              <a:pPr/>
              <a:t>100</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r>
              <a:rPr lang="en-US" dirty="0"/>
              <a:t>Direct quote from ICRP Pub 78.  While it discusses recording a “result”, in practice, all results will be recorded.  We are really talking about doing something, i.e., calculating a dose from the result.</a:t>
            </a:r>
          </a:p>
          <a:p>
            <a:r>
              <a:rPr lang="en-US" dirty="0"/>
              <a:t>Recording level – record the dose and don’t worry about it</a:t>
            </a:r>
          </a:p>
          <a:p>
            <a:r>
              <a:rPr lang="en-US" dirty="0"/>
              <a:t>Investigation level – figure out the circumstances of the intake</a:t>
            </a:r>
          </a:p>
          <a:p>
            <a:r>
              <a:rPr lang="en-US" dirty="0"/>
              <a:t>Action level – consider medical intervention or some other action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F86418-64D9-40AA-8C7A-BB49FD92F8E4}" type="slidenum">
              <a:rPr lang="en-US"/>
              <a:pPr/>
              <a:t>101</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r>
              <a:rPr lang="en-US"/>
              <a:t>Corresponds to 6.48 Bq/l or 175 pCi/l</a:t>
            </a:r>
          </a:p>
          <a:p>
            <a:r>
              <a:rPr lang="en-US"/>
              <a:t>Below this value, just record the measurement.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Need to explain</a:t>
            </a:r>
            <a:r>
              <a:rPr lang="en-US" baseline="0" dirty="0" smtClean="0"/>
              <a:t> “SALI” here.</a:t>
            </a:r>
            <a:endParaRPr lang="en-US" dirty="0" smtClean="0"/>
          </a:p>
          <a:p>
            <a:endParaRPr lang="en-US" dirty="0" smtClean="0"/>
          </a:p>
          <a:p>
            <a:r>
              <a:rPr lang="en-US" dirty="0" smtClean="0"/>
              <a:t>Revised 835 makes this 10 </a:t>
            </a:r>
            <a:r>
              <a:rPr lang="en-US" dirty="0" err="1" smtClean="0"/>
              <a:t>mrem</a:t>
            </a:r>
            <a:r>
              <a:rPr lang="en-US" dirty="0" smtClean="0"/>
              <a:t> for DOE – this is 1 </a:t>
            </a:r>
            <a:r>
              <a:rPr lang="en-US" dirty="0" err="1" smtClean="0"/>
              <a:t>mrem</a:t>
            </a:r>
            <a:r>
              <a:rPr lang="en-US" dirty="0" smtClean="0"/>
              <a:t> here.</a:t>
            </a:r>
          </a:p>
          <a:p>
            <a:endParaRPr lang="en-US" dirty="0"/>
          </a:p>
        </p:txBody>
      </p:sp>
      <p:sp>
        <p:nvSpPr>
          <p:cNvPr id="4" name="Slide Number Placeholder 3"/>
          <p:cNvSpPr>
            <a:spLocks noGrp="1"/>
          </p:cNvSpPr>
          <p:nvPr>
            <p:ph type="sldNum" sz="quarter" idx="10"/>
          </p:nvPr>
        </p:nvSpPr>
        <p:spPr/>
        <p:txBody>
          <a:bodyPr/>
          <a:lstStyle/>
          <a:p>
            <a:fld id="{611CA2BA-8A7E-4ED8-8CB9-B924880DBE0D}" type="slidenum">
              <a:rPr lang="en-US" smtClean="0"/>
              <a:pPr/>
              <a:t>102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MDA 0.01</a:t>
            </a:r>
            <a:r>
              <a:rPr lang="en-US" baseline="0" dirty="0" smtClean="0"/>
              <a:t> </a:t>
            </a:r>
            <a:r>
              <a:rPr lang="en-US" baseline="0" dirty="0" err="1" smtClean="0"/>
              <a:t>pCi</a:t>
            </a:r>
            <a:r>
              <a:rPr lang="en-US" baseline="0" dirty="0" smtClean="0"/>
              <a:t> alpha spec</a:t>
            </a:r>
          </a:p>
        </p:txBody>
      </p:sp>
      <p:sp>
        <p:nvSpPr>
          <p:cNvPr id="4" name="Slide Number Placeholder 3"/>
          <p:cNvSpPr>
            <a:spLocks noGrp="1"/>
          </p:cNvSpPr>
          <p:nvPr>
            <p:ph type="sldNum" sz="quarter" idx="10"/>
          </p:nvPr>
        </p:nvSpPr>
        <p:spPr/>
        <p:txBody>
          <a:bodyPr/>
          <a:lstStyle/>
          <a:p>
            <a:fld id="{611CA2BA-8A7E-4ED8-8CB9-B924880DBE0D}" type="slidenum">
              <a:rPr lang="en-US" smtClean="0"/>
              <a:pPr/>
              <a:t>106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Summed over all sources</a:t>
            </a:r>
            <a:endParaRPr lang="en-US" dirty="0"/>
          </a:p>
        </p:txBody>
      </p:sp>
      <p:sp>
        <p:nvSpPr>
          <p:cNvPr id="4" name="Slide Number Placeholder 3"/>
          <p:cNvSpPr>
            <a:spLocks noGrp="1"/>
          </p:cNvSpPr>
          <p:nvPr>
            <p:ph type="sldNum" sz="quarter" idx="10"/>
          </p:nvPr>
        </p:nvSpPr>
        <p:spPr/>
        <p:txBody>
          <a:bodyPr/>
          <a:lstStyle/>
          <a:p>
            <a:fld id="{611CA2BA-8A7E-4ED8-8CB9-B924880DBE0D}" type="slidenum">
              <a:rPr lang="en-US" smtClean="0"/>
              <a:pPr/>
              <a:t>111</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1CA2BA-8A7E-4ED8-8CB9-B924880DBE0D}" type="slidenum">
              <a:rPr lang="en-US" smtClean="0"/>
              <a:pPr/>
              <a:t>118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9BA271-5D6B-431F-8C44-6ABAA68A4B8A}" type="slidenum">
              <a:rPr lang="en-US"/>
              <a:pPr/>
              <a:t>124</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CA5558-B9CC-4BF1-B008-D1EE58EF2C5F}" type="slidenum">
              <a:rPr lang="en-US"/>
              <a:pPr/>
              <a:t>127</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04CC80-CEC1-4451-BA4B-C96CD56F545E}" type="slidenum">
              <a:rPr lang="en-US"/>
              <a:pPr/>
              <a:t>129</a:t>
            </a:fld>
            <a:endParaRPr lang="en-US"/>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6884" name="Picture 20"/>
          <p:cNvPicPr>
            <a:picLocks noChangeAspect="1" noChangeArrowheads="1"/>
          </p:cNvPicPr>
          <p:nvPr/>
        </p:nvPicPr>
        <p:blipFill>
          <a:blip r:embed="rId2" cstate="print"/>
          <a:srcRect/>
          <a:stretch>
            <a:fillRect/>
          </a:stretch>
        </p:blipFill>
        <p:spPr bwMode="auto">
          <a:xfrm>
            <a:off x="0" y="0"/>
            <a:ext cx="9144000" cy="6854825"/>
          </a:xfrm>
          <a:prstGeom prst="rect">
            <a:avLst/>
          </a:prstGeom>
          <a:noFill/>
        </p:spPr>
      </p:pic>
      <p:sp>
        <p:nvSpPr>
          <p:cNvPr id="36886" name="Rectangle 22"/>
          <p:cNvSpPr>
            <a:spLocks noChangeArrowheads="1"/>
          </p:cNvSpPr>
          <p:nvPr/>
        </p:nvSpPr>
        <p:spPr bwMode="auto">
          <a:xfrm>
            <a:off x="1981200" y="6248400"/>
            <a:ext cx="5191125" cy="498475"/>
          </a:xfrm>
          <a:prstGeom prst="rect">
            <a:avLst/>
          </a:prstGeom>
          <a:noFill/>
          <a:ln w="12700">
            <a:noFill/>
            <a:miter lim="800000"/>
            <a:headEnd/>
            <a:tailEnd/>
          </a:ln>
          <a:effectLst/>
        </p:spPr>
        <p:txBody>
          <a:bodyPr wrap="none" lIns="90487" tIns="44450" rIns="90487" bIns="44450">
            <a:spAutoFit/>
          </a:bodyPr>
          <a:lstStyle/>
          <a:p>
            <a:pPr algn="ctr" eaLnBrk="0" hangingPunct="0"/>
            <a:r>
              <a:rPr lang="en-US" altLang="en-US" sz="900">
                <a:latin typeface="Arial" pitchFamily="34" charset="0"/>
              </a:rPr>
              <a:t>Sandia is a multiprogram laboratory operated by Sandia Corporation, a Lockheed Martin Company,</a:t>
            </a:r>
            <a:br>
              <a:rPr lang="en-US" altLang="en-US" sz="900">
                <a:latin typeface="Arial" pitchFamily="34" charset="0"/>
              </a:rPr>
            </a:br>
            <a:r>
              <a:rPr lang="en-US" altLang="en-US" sz="900">
                <a:latin typeface="Arial" pitchFamily="34" charset="0"/>
              </a:rPr>
              <a:t>for the United States Department of Energy’s National Nuclear Security Administration</a:t>
            </a:r>
            <a:br>
              <a:rPr lang="en-US" altLang="en-US" sz="900">
                <a:latin typeface="Arial" pitchFamily="34" charset="0"/>
              </a:rPr>
            </a:br>
            <a:r>
              <a:rPr lang="en-US" altLang="en-US" sz="900">
                <a:latin typeface="Arial" pitchFamily="34" charset="0"/>
              </a:rPr>
              <a:t> under contract DE-AC04-94AL85000.</a:t>
            </a:r>
          </a:p>
        </p:txBody>
      </p:sp>
      <p:sp>
        <p:nvSpPr>
          <p:cNvPr id="36888" name="Rectangle 24"/>
          <p:cNvSpPr>
            <a:spLocks noGrp="1" noChangeArrowheads="1"/>
          </p:cNvSpPr>
          <p:nvPr>
            <p:ph type="ctrTitle"/>
          </p:nvPr>
        </p:nvSpPr>
        <p:spPr>
          <a:xfrm>
            <a:off x="762000" y="762000"/>
            <a:ext cx="7772400" cy="1143000"/>
          </a:xfrm>
          <a:ln w="12700"/>
        </p:spPr>
        <p:txBody>
          <a:bodyPr lIns="90487" tIns="44450" rIns="90487" bIns="44450"/>
          <a:lstStyle>
            <a:lvl1pPr>
              <a:defRPr sz="3200"/>
            </a:lvl1pPr>
          </a:lstStyle>
          <a:p>
            <a:r>
              <a:rPr lang="en-US" smtClean="0"/>
              <a:t>Click to edit Master title style</a:t>
            </a:r>
            <a:endParaRPr lang="en-US"/>
          </a:p>
        </p:txBody>
      </p:sp>
      <p:sp>
        <p:nvSpPr>
          <p:cNvPr id="36889" name="Rectangle 25"/>
          <p:cNvSpPr>
            <a:spLocks noGrp="1" noChangeArrowheads="1"/>
          </p:cNvSpPr>
          <p:nvPr>
            <p:ph type="subTitle" idx="1"/>
          </p:nvPr>
        </p:nvSpPr>
        <p:spPr>
          <a:xfrm>
            <a:off x="1371600" y="2667000"/>
            <a:ext cx="6400800" cy="1752600"/>
          </a:xfrm>
          <a:ln w="12700"/>
        </p:spPr>
        <p:txBody>
          <a:bodyPr lIns="90487" tIns="44450" rIns="90487" bIns="44450"/>
          <a:lstStyle>
            <a:lvl1pPr marL="0" indent="0" algn="ctr">
              <a:buFontTx/>
              <a:buNone/>
              <a:defRPr sz="2800"/>
            </a:lvl1pPr>
          </a:lstStyle>
          <a:p>
            <a:r>
              <a:rPr lang="en-US" smtClean="0"/>
              <a:t>Click to edit Master subtitle style</a:t>
            </a:r>
            <a:endParaRPr lang="en-US"/>
          </a:p>
        </p:txBody>
      </p:sp>
      <p:pic>
        <p:nvPicPr>
          <p:cNvPr id="36891" name="Picture 27" descr="whitestack"/>
          <p:cNvPicPr>
            <a:picLocks noChangeAspect="1" noChangeArrowheads="1"/>
          </p:cNvPicPr>
          <p:nvPr/>
        </p:nvPicPr>
        <p:blipFill>
          <a:blip r:embed="rId3" cstate="print"/>
          <a:srcRect/>
          <a:stretch>
            <a:fillRect/>
          </a:stretch>
        </p:blipFill>
        <p:spPr bwMode="auto">
          <a:xfrm>
            <a:off x="7467600" y="6211888"/>
            <a:ext cx="1676400" cy="646112"/>
          </a:xfrm>
          <a:prstGeom prst="rect">
            <a:avLst/>
          </a:prstGeom>
          <a:noFill/>
        </p:spPr>
      </p:pic>
      <p:pic>
        <p:nvPicPr>
          <p:cNvPr id="36892" name="Picture 28" descr="NNSA"/>
          <p:cNvPicPr>
            <a:picLocks noChangeAspect="1" noChangeArrowheads="1"/>
          </p:cNvPicPr>
          <p:nvPr userDrawn="1"/>
        </p:nvPicPr>
        <p:blipFill>
          <a:blip r:embed="rId4" cstate="print"/>
          <a:srcRect/>
          <a:stretch>
            <a:fillRect/>
          </a:stretch>
        </p:blipFill>
        <p:spPr bwMode="auto">
          <a:xfrm>
            <a:off x="0" y="6276975"/>
            <a:ext cx="1603375" cy="581025"/>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Line 25"/>
          <p:cNvSpPr>
            <a:spLocks noChangeShapeType="1"/>
          </p:cNvSpPr>
          <p:nvPr userDrawn="1"/>
        </p:nvSpPr>
        <p:spPr bwMode="auto">
          <a:xfrm>
            <a:off x="838200" y="1828800"/>
            <a:ext cx="76168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Line 25"/>
          <p:cNvSpPr>
            <a:spLocks noChangeShapeType="1"/>
          </p:cNvSpPr>
          <p:nvPr userDrawn="1"/>
        </p:nvSpPr>
        <p:spPr bwMode="auto">
          <a:xfrm>
            <a:off x="838200" y="1828800"/>
            <a:ext cx="76168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Line 25"/>
          <p:cNvSpPr>
            <a:spLocks noChangeShapeType="1"/>
          </p:cNvSpPr>
          <p:nvPr userDrawn="1"/>
        </p:nvSpPr>
        <p:spPr bwMode="auto">
          <a:xfrm>
            <a:off x="803275" y="1447800"/>
            <a:ext cx="76168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Line 25"/>
          <p:cNvSpPr>
            <a:spLocks noChangeShapeType="1"/>
          </p:cNvSpPr>
          <p:nvPr userDrawn="1"/>
        </p:nvSpPr>
        <p:spPr bwMode="auto">
          <a:xfrm>
            <a:off x="838200" y="1828800"/>
            <a:ext cx="76168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Line 25"/>
          <p:cNvSpPr>
            <a:spLocks noChangeShapeType="1"/>
          </p:cNvSpPr>
          <p:nvPr userDrawn="1"/>
        </p:nvSpPr>
        <p:spPr bwMode="auto">
          <a:xfrm>
            <a:off x="533400" y="1447800"/>
            <a:ext cx="2895600"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Line 25"/>
          <p:cNvSpPr>
            <a:spLocks noChangeShapeType="1"/>
          </p:cNvSpPr>
          <p:nvPr userDrawn="1"/>
        </p:nvSpPr>
        <p:spPr bwMode="auto">
          <a:xfrm>
            <a:off x="762000" y="4800600"/>
            <a:ext cx="76168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Line 25"/>
          <p:cNvSpPr>
            <a:spLocks noChangeShapeType="1"/>
          </p:cNvSpPr>
          <p:nvPr userDrawn="1"/>
        </p:nvSpPr>
        <p:spPr bwMode="auto">
          <a:xfrm>
            <a:off x="838200" y="1828800"/>
            <a:ext cx="76168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Line 25"/>
          <p:cNvSpPr>
            <a:spLocks noChangeShapeType="1"/>
          </p:cNvSpPr>
          <p:nvPr userDrawn="1"/>
        </p:nvSpPr>
        <p:spPr bwMode="auto">
          <a:xfrm>
            <a:off x="6477000" y="609600"/>
            <a:ext cx="0" cy="563880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Line 25"/>
          <p:cNvSpPr>
            <a:spLocks noChangeShapeType="1"/>
          </p:cNvSpPr>
          <p:nvPr userDrawn="1"/>
        </p:nvSpPr>
        <p:spPr bwMode="auto">
          <a:xfrm>
            <a:off x="838200" y="1828800"/>
            <a:ext cx="76168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Line 25"/>
          <p:cNvSpPr>
            <a:spLocks noChangeShapeType="1"/>
          </p:cNvSpPr>
          <p:nvPr userDrawn="1"/>
        </p:nvSpPr>
        <p:spPr bwMode="auto">
          <a:xfrm>
            <a:off x="838200" y="1828800"/>
            <a:ext cx="76168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A21AAE63-2FBF-48C2-AD51-15A23EAB50AC}"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Tree>
    <p:extLst>
      <p:ext uri="{BB962C8B-B14F-4D97-AF65-F5344CB8AC3E}">
        <p14:creationId xmlns:p14="http://schemas.microsoft.com/office/powerpoint/2010/main" val="208636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path path="rect">
            <a:fillToRect r="100000" b="100000"/>
          </a:path>
        </a:gradFill>
        <a:effectLst/>
      </p:bgPr>
    </p:bg>
    <p:spTree>
      <p:nvGrpSpPr>
        <p:cNvPr id="1" name=""/>
        <p:cNvGrpSpPr/>
        <p:nvPr/>
      </p:nvGrpSpPr>
      <p:grpSpPr>
        <a:xfrm>
          <a:off x="0" y="0"/>
          <a:ext cx="0" cy="0"/>
          <a:chOff x="0" y="0"/>
          <a:chExt cx="0" cy="0"/>
        </a:xfrm>
      </p:grpSpPr>
      <p:pic>
        <p:nvPicPr>
          <p:cNvPr id="5141" name="Picture 21"/>
          <p:cNvPicPr>
            <a:picLocks noChangeAspect="1" noChangeArrowheads="1"/>
          </p:cNvPicPr>
          <p:nvPr/>
        </p:nvPicPr>
        <p:blipFill>
          <a:blip r:embed="rId17" cstate="print"/>
          <a:srcRect/>
          <a:stretch>
            <a:fillRect/>
          </a:stretch>
        </p:blipFill>
        <p:spPr bwMode="auto">
          <a:xfrm>
            <a:off x="0" y="0"/>
            <a:ext cx="9144000" cy="6854825"/>
          </a:xfrm>
          <a:prstGeom prst="rect">
            <a:avLst/>
          </a:prstGeom>
          <a:noFill/>
        </p:spPr>
      </p:pic>
      <p:sp>
        <p:nvSpPr>
          <p:cNvPr id="5143" name="Rectangle 23"/>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5144" name="Rectangle 24"/>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5149" name="Picture 29" descr="whitestack"/>
          <p:cNvPicPr>
            <a:picLocks noChangeAspect="1" noChangeArrowheads="1"/>
          </p:cNvPicPr>
          <p:nvPr/>
        </p:nvPicPr>
        <p:blipFill>
          <a:blip r:embed="rId18" cstate="print"/>
          <a:srcRect/>
          <a:stretch>
            <a:fillRect/>
          </a:stretch>
        </p:blipFill>
        <p:spPr bwMode="auto">
          <a:xfrm>
            <a:off x="7467600" y="6211888"/>
            <a:ext cx="1676400" cy="646112"/>
          </a:xfrm>
          <a:prstGeom prst="rect">
            <a:avLst/>
          </a:prstGeom>
          <a:noFill/>
        </p:spPr>
      </p:pic>
    </p:spTree>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Lst>
  <p:txStyles>
    <p:titleStyle>
      <a:lvl1pPr algn="ctr" rtl="0" eaLnBrk="1" fontAlgn="base" hangingPunct="1">
        <a:spcBef>
          <a:spcPct val="0"/>
        </a:spcBef>
        <a:spcAft>
          <a:spcPct val="0"/>
        </a:spcAft>
        <a:defRPr sz="2800" b="1">
          <a:solidFill>
            <a:schemeClr val="tx1"/>
          </a:solidFill>
          <a:latin typeface="+mj-lt"/>
          <a:ea typeface="+mj-ea"/>
          <a:cs typeface="+mj-cs"/>
        </a:defRPr>
      </a:lvl1pPr>
      <a:lvl2pPr algn="ctr" rtl="0" eaLnBrk="1" fontAlgn="base" hangingPunct="1">
        <a:spcBef>
          <a:spcPct val="0"/>
        </a:spcBef>
        <a:spcAft>
          <a:spcPct val="0"/>
        </a:spcAft>
        <a:defRPr sz="2800" b="1">
          <a:solidFill>
            <a:schemeClr val="tx1"/>
          </a:solidFill>
          <a:latin typeface="Arial" pitchFamily="34" charset="0"/>
        </a:defRPr>
      </a:lvl2pPr>
      <a:lvl3pPr algn="ctr" rtl="0" eaLnBrk="1" fontAlgn="base" hangingPunct="1">
        <a:spcBef>
          <a:spcPct val="0"/>
        </a:spcBef>
        <a:spcAft>
          <a:spcPct val="0"/>
        </a:spcAft>
        <a:defRPr sz="2800" b="1">
          <a:solidFill>
            <a:schemeClr val="tx1"/>
          </a:solidFill>
          <a:latin typeface="Arial" pitchFamily="34" charset="0"/>
        </a:defRPr>
      </a:lvl3pPr>
      <a:lvl4pPr algn="ctr" rtl="0" eaLnBrk="1" fontAlgn="base" hangingPunct="1">
        <a:spcBef>
          <a:spcPct val="0"/>
        </a:spcBef>
        <a:spcAft>
          <a:spcPct val="0"/>
        </a:spcAft>
        <a:defRPr sz="2800" b="1">
          <a:solidFill>
            <a:schemeClr val="tx1"/>
          </a:solidFill>
          <a:latin typeface="Arial" pitchFamily="34" charset="0"/>
        </a:defRPr>
      </a:lvl4pPr>
      <a:lvl5pPr algn="ctr" rtl="0" eaLnBrk="1" fontAlgn="base" hangingPunct="1">
        <a:spcBef>
          <a:spcPct val="0"/>
        </a:spcBef>
        <a:spcAft>
          <a:spcPct val="0"/>
        </a:spcAft>
        <a:defRPr sz="2800" b="1">
          <a:solidFill>
            <a:schemeClr val="tx1"/>
          </a:solidFill>
          <a:latin typeface="Arial" pitchFamily="34" charset="0"/>
        </a:defRPr>
      </a:lvl5pPr>
      <a:lvl6pPr marL="457200" algn="ctr" rtl="0" eaLnBrk="1" fontAlgn="base" hangingPunct="1">
        <a:spcBef>
          <a:spcPct val="0"/>
        </a:spcBef>
        <a:spcAft>
          <a:spcPct val="0"/>
        </a:spcAft>
        <a:defRPr sz="2800" b="1">
          <a:solidFill>
            <a:schemeClr val="tx1"/>
          </a:solidFill>
          <a:latin typeface="Arial" pitchFamily="34" charset="0"/>
        </a:defRPr>
      </a:lvl6pPr>
      <a:lvl7pPr marL="914400" algn="ctr" rtl="0" eaLnBrk="1" fontAlgn="base" hangingPunct="1">
        <a:spcBef>
          <a:spcPct val="0"/>
        </a:spcBef>
        <a:spcAft>
          <a:spcPct val="0"/>
        </a:spcAft>
        <a:defRPr sz="2800" b="1">
          <a:solidFill>
            <a:schemeClr val="tx1"/>
          </a:solidFill>
          <a:latin typeface="Arial" pitchFamily="34" charset="0"/>
        </a:defRPr>
      </a:lvl7pPr>
      <a:lvl8pPr marL="1371600" algn="ctr" rtl="0" eaLnBrk="1" fontAlgn="base" hangingPunct="1">
        <a:spcBef>
          <a:spcPct val="0"/>
        </a:spcBef>
        <a:spcAft>
          <a:spcPct val="0"/>
        </a:spcAft>
        <a:defRPr sz="2800" b="1">
          <a:solidFill>
            <a:schemeClr val="tx1"/>
          </a:solidFill>
          <a:latin typeface="Arial" pitchFamily="34" charset="0"/>
        </a:defRPr>
      </a:lvl8pPr>
      <a:lvl9pPr marL="1828800" algn="ctr" rtl="0" eaLnBrk="1" fontAlgn="base" hangingPunct="1">
        <a:spcBef>
          <a:spcPct val="0"/>
        </a:spcBef>
        <a:spcAft>
          <a:spcPct val="0"/>
        </a:spcAft>
        <a:defRPr sz="2800" b="1">
          <a:solidFill>
            <a:schemeClr val="tx1"/>
          </a:solidFill>
          <a:latin typeface="Arial" pitchFamily="34" charset="0"/>
        </a:defRPr>
      </a:lvl9pPr>
    </p:titleStyle>
    <p:bodyStyle>
      <a:lvl1pPr marL="342900" indent="-342900" algn="l" rtl="0" eaLnBrk="1" fontAlgn="base" hangingPunct="1">
        <a:spcBef>
          <a:spcPct val="20000"/>
        </a:spcBef>
        <a:spcAft>
          <a:spcPct val="0"/>
        </a:spcAft>
        <a:buClr>
          <a:schemeClr val="tx1"/>
        </a:buClr>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Font typeface="Arial" pitchFamily="34" charset="0"/>
        <a:buChar char="-"/>
        <a:defRPr sz="2200" b="1">
          <a:solidFill>
            <a:schemeClr val="tx1"/>
          </a:solidFill>
          <a:latin typeface="+mn-lt"/>
        </a:defRPr>
      </a:lvl2pPr>
      <a:lvl3pPr marL="1143000" indent="-228600" algn="l" rtl="0" eaLnBrk="1" fontAlgn="base" hangingPunct="1">
        <a:spcBef>
          <a:spcPct val="20000"/>
        </a:spcBef>
        <a:spcAft>
          <a:spcPct val="0"/>
        </a:spcAft>
        <a:buClr>
          <a:schemeClr val="tx1"/>
        </a:buClr>
        <a:buChar char="•"/>
        <a:defRPr sz="2000" b="1">
          <a:solidFill>
            <a:schemeClr val="tx1"/>
          </a:solidFill>
          <a:latin typeface="+mn-lt"/>
        </a:defRPr>
      </a:lvl3pPr>
      <a:lvl4pPr marL="1600200" indent="-228600" algn="l" rtl="0" eaLnBrk="1" fontAlgn="base" hangingPunct="1">
        <a:spcBef>
          <a:spcPct val="20000"/>
        </a:spcBef>
        <a:spcAft>
          <a:spcPct val="0"/>
        </a:spcAft>
        <a:buClr>
          <a:schemeClr val="tx2"/>
        </a:buClr>
        <a:buFont typeface="Arial" pitchFamily="34" charset="0"/>
        <a:buChar char="-"/>
        <a:defRPr b="1">
          <a:solidFill>
            <a:schemeClr val="tx1"/>
          </a:solidFill>
          <a:latin typeface="+mn-lt"/>
        </a:defRPr>
      </a:lvl4pPr>
      <a:lvl5pPr marL="2057400" indent="-228600" algn="l" rtl="0" eaLnBrk="1" fontAlgn="base" hangingPunct="1">
        <a:spcBef>
          <a:spcPct val="20000"/>
        </a:spcBef>
        <a:spcAft>
          <a:spcPct val="0"/>
        </a:spcAft>
        <a:buClr>
          <a:schemeClr val="tx1"/>
        </a:buClr>
        <a:buFont typeface="Arial" pitchFamily="34" charset="0"/>
        <a:buChar char="»"/>
        <a:defRPr>
          <a:solidFill>
            <a:schemeClr val="tx1"/>
          </a:solidFill>
          <a:latin typeface="+mn-lt"/>
        </a:defRPr>
      </a:lvl5pPr>
      <a:lvl6pPr marL="2514600" indent="-228600" algn="l" rtl="0" eaLnBrk="1" fontAlgn="base" hangingPunct="1">
        <a:spcBef>
          <a:spcPct val="20000"/>
        </a:spcBef>
        <a:spcAft>
          <a:spcPct val="0"/>
        </a:spcAft>
        <a:buClr>
          <a:schemeClr val="tx1"/>
        </a:buClr>
        <a:buFont typeface="Arial" pitchFamily="34" charset="0"/>
        <a:buChar char="»"/>
        <a:defRPr>
          <a:solidFill>
            <a:schemeClr val="tx1"/>
          </a:solidFill>
          <a:latin typeface="+mn-lt"/>
        </a:defRPr>
      </a:lvl6pPr>
      <a:lvl7pPr marL="2971800" indent="-228600" algn="l" rtl="0" eaLnBrk="1" fontAlgn="base" hangingPunct="1">
        <a:spcBef>
          <a:spcPct val="20000"/>
        </a:spcBef>
        <a:spcAft>
          <a:spcPct val="0"/>
        </a:spcAft>
        <a:buClr>
          <a:schemeClr val="tx1"/>
        </a:buClr>
        <a:buFont typeface="Arial" pitchFamily="34" charset="0"/>
        <a:buChar char="»"/>
        <a:defRPr>
          <a:solidFill>
            <a:schemeClr val="tx1"/>
          </a:solidFill>
          <a:latin typeface="+mn-lt"/>
        </a:defRPr>
      </a:lvl7pPr>
      <a:lvl8pPr marL="3429000" indent="-228600" algn="l" rtl="0" eaLnBrk="1" fontAlgn="base" hangingPunct="1">
        <a:spcBef>
          <a:spcPct val="20000"/>
        </a:spcBef>
        <a:spcAft>
          <a:spcPct val="0"/>
        </a:spcAft>
        <a:buClr>
          <a:schemeClr val="tx1"/>
        </a:buClr>
        <a:buFont typeface="Arial" pitchFamily="34" charset="0"/>
        <a:buChar char="»"/>
        <a:defRPr>
          <a:solidFill>
            <a:schemeClr val="tx1"/>
          </a:solidFill>
          <a:latin typeface="+mn-lt"/>
        </a:defRPr>
      </a:lvl8pPr>
      <a:lvl9pPr marL="3886200" indent="-228600" algn="l" rtl="0" eaLnBrk="1" fontAlgn="base" hangingPunct="1">
        <a:spcBef>
          <a:spcPct val="20000"/>
        </a:spcBef>
        <a:spcAft>
          <a:spcPct val="0"/>
        </a:spcAft>
        <a:buClr>
          <a:schemeClr val="tx1"/>
        </a:buClr>
        <a:buFont typeface="Arial" pitchFamily="34"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3.emf"/><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5.e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4.emf"/><Relationship Id="rId4" Type="http://schemas.openxmlformats.org/officeDocument/2006/relationships/oleObject" Target="../embeddings/oleObject3.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7.emf"/><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16.emf"/><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18.emf"/><Relationship Id="rId4" Type="http://schemas.openxmlformats.org/officeDocument/2006/relationships/oleObject" Target="../embeddings/oleObject7.bin"/></Relationships>
</file>

<file path=ppt/slides/_rels/slide32.xml.rels><?xml version="1.0" encoding="UTF-8" standalone="yes"?>
<Relationships xmlns="http://schemas.openxmlformats.org/package/2006/relationships"><Relationship Id="rId3" Type="http://schemas.openxmlformats.org/officeDocument/2006/relationships/hyperlink" Target="../../My%20Documents/My%20eBooks/HPJ%20IRFS/start.htm"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4.xml"/><Relationship Id="rId1" Type="http://schemas.openxmlformats.org/officeDocument/2006/relationships/vmlDrawing" Target="../drawings/vmlDrawing6.vml"/><Relationship Id="rId4" Type="http://schemas.openxmlformats.org/officeDocument/2006/relationships/image" Target="../media/image23.w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27.emf"/><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openxmlformats.org/officeDocument/2006/relationships/image" Target="../media/image26.emf"/><Relationship Id="rId4" Type="http://schemas.openxmlformats.org/officeDocument/2006/relationships/oleObject" Target="../embeddings/oleObject9.bin"/></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28.wmf"/><Relationship Id="rId4" Type="http://schemas.openxmlformats.org/officeDocument/2006/relationships/oleObject" Target="../embeddings/oleObject11.bin"/></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29.wmf"/></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30.wmf"/></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30.wmf"/></Relationships>
</file>

<file path=ppt/slides/_rels/slide11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0.wmf"/></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30.wmf"/></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image" Target="../media/image31.w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4.xml"/><Relationship Id="rId1" Type="http://schemas.openxmlformats.org/officeDocument/2006/relationships/vmlDrawing" Target="../drawings/vmlDrawing15.vml"/><Relationship Id="rId5" Type="http://schemas.openxmlformats.org/officeDocument/2006/relationships/image" Target="../media/image31.wmf"/><Relationship Id="rId4" Type="http://schemas.openxmlformats.org/officeDocument/2006/relationships/oleObject" Target="../embeddings/oleObject18.bin"/></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image" Target="../media/image33.wmf"/><Relationship Id="rId5" Type="http://schemas.openxmlformats.org/officeDocument/2006/relationships/oleObject" Target="../embeddings/oleObject20.bin"/><Relationship Id="rId4" Type="http://schemas.openxmlformats.org/officeDocument/2006/relationships/image" Target="../media/image32.wmf"/></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image" Target="../media/image34.wmf"/></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Design and Implementation </a:t>
            </a:r>
            <a:br>
              <a:rPr lang="en-US" dirty="0" smtClean="0"/>
            </a:br>
            <a:r>
              <a:rPr lang="en-US" dirty="0" smtClean="0"/>
              <a:t>of an Occupational </a:t>
            </a:r>
            <a:br>
              <a:rPr lang="en-US" dirty="0" smtClean="0"/>
            </a:br>
            <a:r>
              <a:rPr lang="en-US" dirty="0" smtClean="0"/>
              <a:t>Internal Dosimetry Program</a:t>
            </a:r>
            <a:endParaRPr lang="en-US" dirty="0"/>
          </a:p>
        </p:txBody>
      </p:sp>
      <p:sp>
        <p:nvSpPr>
          <p:cNvPr id="3" name="Subtitle 2"/>
          <p:cNvSpPr>
            <a:spLocks noGrp="1"/>
          </p:cNvSpPr>
          <p:nvPr>
            <p:ph type="subTitle" idx="1"/>
          </p:nvPr>
        </p:nvSpPr>
        <p:spPr/>
        <p:txBody>
          <a:bodyPr/>
          <a:lstStyle/>
          <a:p>
            <a:r>
              <a:rPr lang="en-US" sz="2000" dirty="0" smtClean="0"/>
              <a:t>Presented a the NCCHPS Fall Meeting</a:t>
            </a:r>
          </a:p>
          <a:p>
            <a:r>
              <a:rPr lang="en-US" sz="2000" dirty="0" smtClean="0"/>
              <a:t>October 6, 2011</a:t>
            </a:r>
          </a:p>
          <a:p>
            <a:endParaRPr lang="en-US" sz="2000" dirty="0" smtClean="0"/>
          </a:p>
          <a:p>
            <a:r>
              <a:rPr lang="en-US" sz="2000" dirty="0" smtClean="0"/>
              <a:t>Charles “Gus” Potter, Ph.D., C.H.P.</a:t>
            </a:r>
          </a:p>
          <a:p>
            <a:r>
              <a:rPr lang="en-US" sz="2000" dirty="0" smtClean="0"/>
              <a:t>Distinguished Member of Technical Staff</a:t>
            </a:r>
          </a:p>
          <a:p>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a:t>
            </a:r>
            <a:endParaRPr lang="en-US" dirty="0"/>
          </a:p>
        </p:txBody>
      </p:sp>
      <p:sp>
        <p:nvSpPr>
          <p:cNvPr id="3" name="Content Placeholder 2"/>
          <p:cNvSpPr>
            <a:spLocks noGrp="1"/>
          </p:cNvSpPr>
          <p:nvPr>
            <p:ph idx="1"/>
          </p:nvPr>
        </p:nvSpPr>
        <p:spPr/>
        <p:txBody>
          <a:bodyPr/>
          <a:lstStyle/>
          <a:p>
            <a:r>
              <a:rPr lang="en-US" dirty="0" smtClean="0"/>
              <a:t>Derivation of intake retention fractions</a:t>
            </a:r>
          </a:p>
          <a:p>
            <a:endParaRPr lang="en-US" dirty="0"/>
          </a:p>
          <a:p>
            <a:r>
              <a:rPr lang="en-US" dirty="0" smtClean="0"/>
              <a:t>Design and implementation of an operational bioassay program</a:t>
            </a:r>
          </a:p>
          <a:p>
            <a:endParaRPr lang="en-US" dirty="0"/>
          </a:p>
          <a:p>
            <a:r>
              <a:rPr lang="en-US" dirty="0" smtClean="0"/>
              <a:t>Management of bioassay data (now what do I do?)</a:t>
            </a:r>
            <a:endParaRPr lang="en-US" dirty="0"/>
          </a:p>
        </p:txBody>
      </p:sp>
    </p:spTree>
    <p:extLst>
      <p:ext uri="{BB962C8B-B14F-4D97-AF65-F5344CB8AC3E}">
        <p14:creationId xmlns:p14="http://schemas.microsoft.com/office/powerpoint/2010/main" val="542218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762322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internal dosimetry good for?</a:t>
            </a:r>
            <a:endParaRPr lang="en-US" dirty="0"/>
          </a:p>
        </p:txBody>
      </p:sp>
      <p:sp>
        <p:nvSpPr>
          <p:cNvPr id="3" name="Rectangle 2"/>
          <p:cNvSpPr/>
          <p:nvPr/>
        </p:nvSpPr>
        <p:spPr>
          <a:xfrm>
            <a:off x="777633" y="2967335"/>
            <a:ext cx="7588744" cy="1446550"/>
          </a:xfrm>
          <a:prstGeom prst="rect">
            <a:avLst/>
          </a:prstGeom>
          <a:noFill/>
        </p:spPr>
        <p:txBody>
          <a:bodyPr wrap="none" lIns="91440" tIns="45720" rIns="91440" bIns="45720">
            <a:spAutoFit/>
          </a:bodyPr>
          <a:lstStyle/>
          <a:p>
            <a:pPr algn="ctr"/>
            <a:r>
              <a:rPr lang="en-US" sz="4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To provide timely feedback</a:t>
            </a:r>
            <a:br>
              <a:rPr lang="en-US" sz="4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4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on workplace control.</a:t>
            </a:r>
            <a:endParaRPr lang="en-US" sz="4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2880445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internal dosimetry good for?</a:t>
            </a:r>
            <a:endParaRPr lang="en-US" dirty="0"/>
          </a:p>
        </p:txBody>
      </p:sp>
      <p:sp>
        <p:nvSpPr>
          <p:cNvPr id="5" name="Rectangle 4"/>
          <p:cNvSpPr/>
          <p:nvPr/>
        </p:nvSpPr>
        <p:spPr>
          <a:xfrm>
            <a:off x="1680538" y="2967335"/>
            <a:ext cx="5782929" cy="1754326"/>
          </a:xfrm>
          <a:prstGeom prst="rect">
            <a:avLst/>
          </a:prstGeom>
          <a:noFill/>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To initiate medical</a:t>
            </a:r>
            <a:b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intervention.</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1667148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internal dosimetry good for?</a:t>
            </a:r>
            <a:endParaRPr lang="en-US" dirty="0"/>
          </a:p>
        </p:txBody>
      </p:sp>
      <p:sp>
        <p:nvSpPr>
          <p:cNvPr id="3" name="Rectangle 2"/>
          <p:cNvSpPr/>
          <p:nvPr/>
        </p:nvSpPr>
        <p:spPr>
          <a:xfrm>
            <a:off x="1007664" y="2967335"/>
            <a:ext cx="7128682" cy="1446550"/>
          </a:xfrm>
          <a:prstGeom prst="rect">
            <a:avLst/>
          </a:prstGeom>
          <a:noFill/>
        </p:spPr>
        <p:txBody>
          <a:bodyPr wrap="none" lIns="91440" tIns="45720" rIns="91440" bIns="45720">
            <a:spAutoFit/>
          </a:bodyPr>
          <a:lstStyle/>
          <a:p>
            <a:pPr algn="ctr"/>
            <a:r>
              <a:rPr lang="en-US" sz="4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To show compliance with</a:t>
            </a:r>
            <a:br>
              <a:rPr lang="en-US" sz="4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4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 standard or regulation.</a:t>
            </a:r>
            <a:endParaRPr lang="en-US" sz="4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3338976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 Internal Dose</a:t>
            </a:r>
            <a:endParaRPr lang="en-US" dirty="0"/>
          </a:p>
        </p:txBody>
      </p:sp>
      <p:sp>
        <p:nvSpPr>
          <p:cNvPr id="5" name="TextBox 4"/>
          <p:cNvSpPr txBox="1"/>
          <p:nvPr/>
        </p:nvSpPr>
        <p:spPr>
          <a:xfrm>
            <a:off x="1600200" y="2819400"/>
            <a:ext cx="6019800" cy="2246769"/>
          </a:xfrm>
          <a:prstGeom prst="rect">
            <a:avLst/>
          </a:prstGeom>
          <a:noFill/>
        </p:spPr>
        <p:txBody>
          <a:bodyPr wrap="square" rtlCol="0">
            <a:spAutoFit/>
          </a:bodyPr>
          <a:lstStyle/>
          <a:p>
            <a:pPr algn="l"/>
            <a:r>
              <a:rPr lang="en-US" sz="2800" dirty="0" smtClean="0">
                <a:latin typeface="Garamond" pitchFamily="18" charset="0"/>
              </a:rPr>
              <a:t>The energy deposition, exposure, or risk obtained from radioactive material taken internally.  While there are no limits to internal dose specifically, there are limits to total (i.e., external plus internal) dose.</a:t>
            </a:r>
            <a:endParaRPr lang="en-US" sz="2800" dirty="0">
              <a:latin typeface="Garamond" pitchFamily="18" charset="0"/>
            </a:endParaRPr>
          </a:p>
        </p:txBody>
      </p:sp>
    </p:spTree>
    <p:extLst>
      <p:ext uri="{BB962C8B-B14F-4D97-AF65-F5344CB8AC3E}">
        <p14:creationId xmlns:p14="http://schemas.microsoft.com/office/powerpoint/2010/main" val="1466988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 Dosimetry</a:t>
            </a:r>
            <a:endParaRPr lang="en-US" dirty="0"/>
          </a:p>
        </p:txBody>
      </p:sp>
      <p:sp>
        <p:nvSpPr>
          <p:cNvPr id="5" name="TextBox 4"/>
          <p:cNvSpPr txBox="1"/>
          <p:nvPr/>
        </p:nvSpPr>
        <p:spPr>
          <a:xfrm>
            <a:off x="2209800" y="3048000"/>
            <a:ext cx="4495800" cy="954107"/>
          </a:xfrm>
          <a:prstGeom prst="rect">
            <a:avLst/>
          </a:prstGeom>
          <a:noFill/>
        </p:spPr>
        <p:txBody>
          <a:bodyPr wrap="square" rtlCol="0">
            <a:spAutoFit/>
          </a:bodyPr>
          <a:lstStyle/>
          <a:p>
            <a:pPr algn="l"/>
            <a:r>
              <a:rPr lang="en-US" sz="2800" dirty="0" smtClean="0">
                <a:latin typeface="Garamond" pitchFamily="18" charset="0"/>
              </a:rPr>
              <a:t>The measurement or inference by calculation of dose.</a:t>
            </a:r>
            <a:endParaRPr lang="en-US" sz="2800" dirty="0">
              <a:latin typeface="Garamond" pitchFamily="18" charset="0"/>
            </a:endParaRPr>
          </a:p>
        </p:txBody>
      </p:sp>
    </p:spTree>
    <p:extLst>
      <p:ext uri="{BB962C8B-B14F-4D97-AF65-F5344CB8AC3E}">
        <p14:creationId xmlns:p14="http://schemas.microsoft.com/office/powerpoint/2010/main" val="2013806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 Internal Dosimetry</a:t>
            </a:r>
            <a:endParaRPr lang="en-US" dirty="0"/>
          </a:p>
        </p:txBody>
      </p:sp>
      <p:sp>
        <p:nvSpPr>
          <p:cNvPr id="5" name="TextBox 4"/>
          <p:cNvSpPr txBox="1"/>
          <p:nvPr/>
        </p:nvSpPr>
        <p:spPr>
          <a:xfrm>
            <a:off x="1524000" y="2590800"/>
            <a:ext cx="6248400" cy="2677656"/>
          </a:xfrm>
          <a:prstGeom prst="rect">
            <a:avLst/>
          </a:prstGeom>
          <a:noFill/>
        </p:spPr>
        <p:txBody>
          <a:bodyPr wrap="square" rtlCol="0">
            <a:spAutoFit/>
          </a:bodyPr>
          <a:lstStyle/>
          <a:p>
            <a:pPr algn="l"/>
            <a:r>
              <a:rPr lang="en-US" sz="2800" dirty="0" smtClean="0">
                <a:latin typeface="Garamond" pitchFamily="18" charset="0"/>
              </a:rPr>
              <a:t>The sub-field of health physics that includes design and implementation of programs, calculation of dose, development of metabolic models, derivation of absorbed fractions and specific effective energies, etc..</a:t>
            </a:r>
            <a:endParaRPr lang="en-US" sz="2800" dirty="0">
              <a:latin typeface="Garamond" pitchFamily="18" charset="0"/>
            </a:endParaRPr>
          </a:p>
        </p:txBody>
      </p:sp>
    </p:spTree>
    <p:extLst>
      <p:ext uri="{BB962C8B-B14F-4D97-AF65-F5344CB8AC3E}">
        <p14:creationId xmlns:p14="http://schemas.microsoft.com/office/powerpoint/2010/main" val="4284087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 Radiobioassay, Bioassay</a:t>
            </a:r>
            <a:endParaRPr lang="en-US" dirty="0"/>
          </a:p>
        </p:txBody>
      </p:sp>
      <p:sp>
        <p:nvSpPr>
          <p:cNvPr id="5" name="TextBox 4"/>
          <p:cNvSpPr txBox="1"/>
          <p:nvPr/>
        </p:nvSpPr>
        <p:spPr>
          <a:xfrm>
            <a:off x="1600200" y="2895600"/>
            <a:ext cx="6019800" cy="1384995"/>
          </a:xfrm>
          <a:prstGeom prst="rect">
            <a:avLst/>
          </a:prstGeom>
          <a:noFill/>
        </p:spPr>
        <p:txBody>
          <a:bodyPr wrap="square" rtlCol="0">
            <a:spAutoFit/>
          </a:bodyPr>
          <a:lstStyle/>
          <a:p>
            <a:pPr algn="l"/>
            <a:r>
              <a:rPr lang="en-US" sz="2800" dirty="0" smtClean="0">
                <a:latin typeface="Garamond" pitchFamily="18" charset="0"/>
              </a:rPr>
              <a:t>Sampling of individuals through direct (in vivo) counting  or indirect (in vitro) sampling and associated analysis.</a:t>
            </a:r>
            <a:endParaRPr lang="en-US" sz="2800" dirty="0">
              <a:latin typeface="Garamond" pitchFamily="18" charset="0"/>
            </a:endParaRPr>
          </a:p>
        </p:txBody>
      </p:sp>
    </p:spTree>
    <p:extLst>
      <p:ext uri="{BB962C8B-B14F-4D97-AF65-F5344CB8AC3E}">
        <p14:creationId xmlns:p14="http://schemas.microsoft.com/office/powerpoint/2010/main" val="1635667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Derivation of Intake Retention Fractions</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4078710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Icrp</a:t>
            </a:r>
            <a:r>
              <a:rPr lang="en-US" dirty="0" smtClean="0"/>
              <a:t> biokinetic models</a:t>
            </a:r>
            <a:endParaRPr lang="en-US" dirty="0"/>
          </a:p>
        </p:txBody>
      </p:sp>
      <p:sp>
        <p:nvSpPr>
          <p:cNvPr id="4" name="Text Placeholder 3"/>
          <p:cNvSpPr>
            <a:spLocks noGrp="1"/>
          </p:cNvSpPr>
          <p:nvPr>
            <p:ph type="body" idx="1"/>
          </p:nvPr>
        </p:nvSpPr>
        <p:spPr/>
        <p:txBody>
          <a:bodyPr/>
          <a:lstStyle/>
          <a:p>
            <a:r>
              <a:rPr lang="en-US" dirty="0" smtClean="0"/>
              <a:t>Derivation of Intake Retention Fractions</a:t>
            </a:r>
            <a:endParaRPr lang="en-US" dirty="0"/>
          </a:p>
        </p:txBody>
      </p:sp>
    </p:spTree>
    <p:extLst>
      <p:ext uri="{BB962C8B-B14F-4D97-AF65-F5344CB8AC3E}">
        <p14:creationId xmlns:p14="http://schemas.microsoft.com/office/powerpoint/2010/main" val="211052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ICRP Publication 68 Framework</a:t>
            </a:r>
            <a:endParaRPr lang="en-US" dirty="0"/>
          </a:p>
        </p:txBody>
      </p:sp>
      <p:sp>
        <p:nvSpPr>
          <p:cNvPr id="5" name="Content Placeholder 4"/>
          <p:cNvSpPr>
            <a:spLocks noGrp="1"/>
          </p:cNvSpPr>
          <p:nvPr>
            <p:ph idx="1"/>
          </p:nvPr>
        </p:nvSpPr>
        <p:spPr/>
        <p:txBody>
          <a:bodyPr/>
          <a:lstStyle/>
          <a:p>
            <a:r>
              <a:rPr lang="en-US" i="1" dirty="0" smtClean="0"/>
              <a:t>Dose Coefficients for Intakes of Radionuclides by Workers</a:t>
            </a:r>
          </a:p>
          <a:p>
            <a:endParaRPr lang="en-US" i="1" dirty="0"/>
          </a:p>
          <a:p>
            <a:endParaRPr lang="en-US" dirty="0"/>
          </a:p>
          <a:p>
            <a:r>
              <a:rPr lang="en-US" dirty="0" smtClean="0"/>
              <a:t>Current comprehensive system of dose coefficients and models available for use</a:t>
            </a:r>
            <a:endParaRPr lang="en-US" dirty="0"/>
          </a:p>
        </p:txBody>
      </p:sp>
    </p:spTree>
    <p:extLst>
      <p:ext uri="{BB962C8B-B14F-4D97-AF65-F5344CB8AC3E}">
        <p14:creationId xmlns:p14="http://schemas.microsoft.com/office/powerpoint/2010/main" val="3788650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96" name="Rectangle 44"/>
          <p:cNvSpPr>
            <a:spLocks noGrp="1" noChangeArrowheads="1"/>
          </p:cNvSpPr>
          <p:nvPr>
            <p:ph type="title"/>
          </p:nvPr>
        </p:nvSpPr>
        <p:spPr/>
        <p:txBody>
          <a:bodyPr/>
          <a:lstStyle/>
          <a:p>
            <a:r>
              <a:rPr lang="en-US" dirty="0"/>
              <a:t>The Human Body</a:t>
            </a:r>
          </a:p>
        </p:txBody>
      </p:sp>
      <p:pic>
        <p:nvPicPr>
          <p:cNvPr id="151610" name="Picture 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0"/>
            <a:ext cx="7359307" cy="495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73817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t>ICRP Publication 66 Respiratory Tract Model</a:t>
            </a:r>
          </a:p>
        </p:txBody>
      </p:sp>
      <p:pic>
        <p:nvPicPr>
          <p:cNvPr id="73742"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00200"/>
            <a:ext cx="6962775"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417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Regional Percent Deposition</a:t>
            </a:r>
          </a:p>
        </p:txBody>
      </p:sp>
      <p:graphicFrame>
        <p:nvGraphicFramePr>
          <p:cNvPr id="79180" name="Group 332"/>
          <p:cNvGraphicFramePr>
            <a:graphicFrameLocks noGrp="1"/>
          </p:cNvGraphicFramePr>
          <p:nvPr>
            <p:ph type="tbl" idx="1"/>
          </p:nvPr>
        </p:nvGraphicFramePr>
        <p:xfrm>
          <a:off x="2895600" y="1905000"/>
          <a:ext cx="4292600" cy="4289426"/>
        </p:xfrm>
        <a:graphic>
          <a:graphicData uri="http://schemas.openxmlformats.org/drawingml/2006/table">
            <a:tbl>
              <a:tblPr/>
              <a:tblGrid>
                <a:gridCol w="1447800"/>
                <a:gridCol w="1447800"/>
                <a:gridCol w="1397000"/>
              </a:tblGrid>
              <a:tr h="587375">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Region</a:t>
                      </a: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 </a:t>
                      </a:r>
                      <a:r>
                        <a:rPr kumimoji="0" lang="en-US" sz="2000" b="1" i="0" u="none" strike="noStrike" cap="none" normalizeH="0" baseline="0" smtClean="0">
                          <a:ln>
                            <a:noFill/>
                          </a:ln>
                          <a:solidFill>
                            <a:schemeClr val="tx1"/>
                          </a:solidFill>
                          <a:effectLst/>
                          <a:latin typeface="Symbol" pitchFamily="18" charset="2"/>
                        </a:rPr>
                        <a:t>m</a:t>
                      </a:r>
                      <a:r>
                        <a:rPr kumimoji="0" lang="en-US" sz="2000" b="1" i="0" u="none" strike="noStrike" cap="none" normalizeH="0" baseline="0" smtClean="0">
                          <a:ln>
                            <a:noFill/>
                          </a:ln>
                          <a:solidFill>
                            <a:schemeClr val="tx1"/>
                          </a:solidFill>
                          <a:effectLst/>
                          <a:latin typeface="Times New Roman" pitchFamily="18" charset="0"/>
                        </a:rPr>
                        <a:t>m</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5 </a:t>
                      </a:r>
                      <a:r>
                        <a:rPr kumimoji="0" lang="en-US" sz="2000" b="1" i="0" u="none" strike="noStrike" cap="none" normalizeH="0" baseline="0" smtClean="0">
                          <a:ln>
                            <a:noFill/>
                          </a:ln>
                          <a:solidFill>
                            <a:schemeClr val="tx1"/>
                          </a:solidFill>
                          <a:effectLst/>
                          <a:latin typeface="Symbol" pitchFamily="18" charset="2"/>
                        </a:rPr>
                        <a:t>m</a:t>
                      </a:r>
                      <a:r>
                        <a:rPr kumimoji="0" lang="en-US" sz="2000" b="1" i="0" u="none" strike="noStrike" cap="none" normalizeH="0" baseline="0" smtClean="0">
                          <a:ln>
                            <a:noFill/>
                          </a:ln>
                          <a:solidFill>
                            <a:schemeClr val="tx1"/>
                          </a:solidFill>
                          <a:effectLst/>
                          <a:latin typeface="Times New Roman" pitchFamily="18" charset="0"/>
                        </a:rPr>
                        <a:t>m</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ET</a:t>
                      </a:r>
                      <a:r>
                        <a:rPr kumimoji="0" lang="en-US" sz="2000" b="1" i="0" u="none" strike="noStrike" cap="none" normalizeH="0" baseline="-25000" smtClean="0">
                          <a:ln>
                            <a:noFill/>
                          </a:ln>
                          <a:solidFill>
                            <a:schemeClr val="tx1"/>
                          </a:solidFill>
                          <a:effectLst/>
                          <a:latin typeface="Times New Roman" pitchFamily="18" charset="0"/>
                        </a:rPr>
                        <a:t>1</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16.52</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33.85</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87375">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ET</a:t>
                      </a:r>
                      <a:r>
                        <a:rPr kumimoji="0" lang="en-US" sz="2000" b="1" i="0" u="none" strike="noStrike" cap="none" normalizeH="0" baseline="-25000" smtClean="0">
                          <a:ln>
                            <a:noFill/>
                          </a:ln>
                          <a:solidFill>
                            <a:schemeClr val="tx1"/>
                          </a:solidFill>
                          <a:effectLst/>
                          <a:latin typeface="Times New Roman" pitchFamily="18" charset="0"/>
                        </a:rPr>
                        <a:t>2</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21.12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39.91</a:t>
                      </a:r>
                    </a:p>
                  </a:txBody>
                  <a:tcPr horzOverflow="overflow">
                    <a:lnL>
                      <a:noFill/>
                    </a:lnL>
                    <a:lnR cap="flat">
                      <a:noFill/>
                    </a:lnR>
                    <a:lnT>
                      <a:noFill/>
                    </a:lnT>
                    <a:lnB>
                      <a:noFill/>
                    </a:lnB>
                    <a:lnTlToBr>
                      <a:noFill/>
                    </a:lnTlToBr>
                    <a:lnBlToTr>
                      <a:noFill/>
                    </a:lnBlToTr>
                    <a:noFill/>
                  </a:tcPr>
                </a:tc>
              </a:tr>
              <a:tr h="587375">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BB</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1.24</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1.78</a:t>
                      </a:r>
                    </a:p>
                  </a:txBody>
                  <a:tcPr horzOverflow="overflow">
                    <a:lnL>
                      <a:noFill/>
                    </a:lnL>
                    <a:lnR cap="flat">
                      <a:noFill/>
                    </a:lnR>
                    <a:lnT>
                      <a:noFill/>
                    </a:lnT>
                    <a:lnB>
                      <a:noFill/>
                    </a:lnB>
                    <a:lnTlToBr>
                      <a:noFill/>
                    </a:lnTlToBr>
                    <a:lnBlToTr>
                      <a:noFill/>
                    </a:lnBlToTr>
                    <a:noFill/>
                  </a:tcPr>
                </a:tc>
              </a:tr>
              <a:tr h="587375">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bb</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1.65</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1.10</a:t>
                      </a:r>
                    </a:p>
                  </a:txBody>
                  <a:tcPr horzOverflow="overflow">
                    <a:lnL>
                      <a:noFill/>
                    </a:lnL>
                    <a:lnR cap="flat">
                      <a:noFill/>
                    </a:lnR>
                    <a:lnT>
                      <a:noFill/>
                    </a:lnT>
                    <a:lnB>
                      <a:noFill/>
                    </a:lnB>
                    <a:lnTlToBr>
                      <a:noFill/>
                    </a:lnTlToBr>
                    <a:lnBlToTr>
                      <a:noFill/>
                    </a:lnBlToTr>
                    <a:noFill/>
                  </a:tcPr>
                </a:tc>
              </a:tr>
              <a:tr h="588963">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AI</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10.66</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5.32</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587375">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Total</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51.19</a:t>
                      </a:r>
                    </a:p>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(34.67)</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81.96</a:t>
                      </a:r>
                    </a:p>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(48.11)</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38766013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Absorption Model</a:t>
            </a:r>
          </a:p>
        </p:txBody>
      </p:sp>
      <p:pic>
        <p:nvPicPr>
          <p:cNvPr id="778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981200"/>
            <a:ext cx="4572000"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7166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Absorption Model Parameters</a:t>
            </a:r>
          </a:p>
        </p:txBody>
      </p:sp>
      <p:graphicFrame>
        <p:nvGraphicFramePr>
          <p:cNvPr id="80964" name="Group 68"/>
          <p:cNvGraphicFramePr>
            <a:graphicFrameLocks noGrp="1"/>
          </p:cNvGraphicFramePr>
          <p:nvPr>
            <p:ph type="tbl" idx="1"/>
          </p:nvPr>
        </p:nvGraphicFramePr>
        <p:xfrm>
          <a:off x="1981200" y="2438400"/>
          <a:ext cx="5791200" cy="3124200"/>
        </p:xfrm>
        <a:graphic>
          <a:graphicData uri="http://schemas.openxmlformats.org/drawingml/2006/table">
            <a:tbl>
              <a:tblPr/>
              <a:tblGrid>
                <a:gridCol w="1447800"/>
                <a:gridCol w="1447800"/>
                <a:gridCol w="1447800"/>
                <a:gridCol w="1447800"/>
              </a:tblGrid>
              <a:tr h="78105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Type</a:t>
                      </a:r>
                    </a:p>
                  </a:txBody>
                  <a:tcPr horzOverflow="overflow">
                    <a:lnL cap="flat">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F (fast)</a:t>
                      </a:r>
                    </a:p>
                  </a:txBody>
                  <a:tcPr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M (moderate)</a:t>
                      </a:r>
                    </a:p>
                  </a:txBody>
                  <a:tcPr horzOverflow="overflow">
                    <a:lnL>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S (slow)</a:t>
                      </a:r>
                    </a:p>
                  </a:txBody>
                  <a:tcPr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r>
              <a:tr h="78105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s</a:t>
                      </a:r>
                      <a:r>
                        <a:rPr kumimoji="0" lang="en-US" sz="2000" b="1" i="0" u="none" strike="noStrike" cap="none" normalizeH="0" baseline="-25000" smtClean="0">
                          <a:ln>
                            <a:noFill/>
                          </a:ln>
                          <a:solidFill>
                            <a:schemeClr val="tx1"/>
                          </a:solidFill>
                          <a:effectLst/>
                          <a:latin typeface="Times New Roman" pitchFamily="18" charset="0"/>
                        </a:rPr>
                        <a:t>p</a:t>
                      </a: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100</a:t>
                      </a:r>
                    </a:p>
                  </a:txBody>
                  <a:tcP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10</a:t>
                      </a:r>
                    </a:p>
                  </a:txBody>
                  <a:tcP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0.1</a:t>
                      </a:r>
                    </a:p>
                  </a:txBody>
                  <a:tcPr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noFill/>
                  </a:tcPr>
                </a:tc>
              </a:tr>
              <a:tr h="78105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s</a:t>
                      </a:r>
                      <a:r>
                        <a:rPr kumimoji="0" lang="en-US" sz="2000" b="1" i="0" u="none" strike="noStrike" cap="none" normalizeH="0" baseline="-25000" smtClean="0">
                          <a:ln>
                            <a:noFill/>
                          </a:ln>
                          <a:solidFill>
                            <a:schemeClr val="tx1"/>
                          </a:solidFill>
                          <a:effectLst/>
                          <a:latin typeface="Times New Roman" pitchFamily="18" charset="0"/>
                        </a:rPr>
                        <a:t>pt</a:t>
                      </a: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90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100</a:t>
                      </a:r>
                    </a:p>
                  </a:txBody>
                  <a:tcPr horzOverflow="overflow">
                    <a:lnL>
                      <a:noFill/>
                    </a:lnL>
                    <a:lnR cap="flat">
                      <a:noFill/>
                    </a:lnR>
                    <a:lnT>
                      <a:noFill/>
                    </a:lnT>
                    <a:lnB>
                      <a:noFill/>
                    </a:lnB>
                    <a:lnTlToBr>
                      <a:noFill/>
                    </a:lnTlToBr>
                    <a:lnBlToTr>
                      <a:noFill/>
                    </a:lnBlToTr>
                    <a:noFill/>
                  </a:tcPr>
                </a:tc>
              </a:tr>
              <a:tr h="78105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s</a:t>
                      </a:r>
                      <a:r>
                        <a:rPr kumimoji="0" lang="en-US" sz="2000" b="1" i="0" u="none" strike="noStrike" cap="none" normalizeH="0" baseline="-25000" smtClean="0">
                          <a:ln>
                            <a:noFill/>
                          </a:ln>
                          <a:solidFill>
                            <a:schemeClr val="tx1"/>
                          </a:solidFill>
                          <a:effectLst/>
                          <a:latin typeface="Times New Roman" pitchFamily="18" charset="0"/>
                        </a:rPr>
                        <a:t>t</a:t>
                      </a: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0.005</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0.0001</a:t>
                      </a:r>
                    </a:p>
                  </a:txBody>
                  <a:tcPr horzOverflow="overflow">
                    <a:lnL>
                      <a:noFill/>
                    </a:lnL>
                    <a:lnR cap="flat">
                      <a:noFill/>
                    </a:lnR>
                    <a:ln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19105281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r>
              <a:rPr lang="en-US"/>
              <a:t>Gastrointestinal Tract</a:t>
            </a:r>
          </a:p>
        </p:txBody>
      </p:sp>
      <p:pic>
        <p:nvPicPr>
          <p:cNvPr id="169999"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6938" y="1600200"/>
            <a:ext cx="4810125" cy="500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60062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(ICRP 100 GI Tract Model)</a:t>
            </a:r>
            <a:endParaRPr lang="en-US" dirty="0"/>
          </a:p>
        </p:txBody>
      </p:sp>
      <p:pic>
        <p:nvPicPr>
          <p:cNvPr id="2037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828800"/>
            <a:ext cx="4343400" cy="4761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4015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54" name="Rectangle 1418"/>
          <p:cNvSpPr>
            <a:spLocks noGrp="1" noChangeArrowheads="1"/>
          </p:cNvSpPr>
          <p:nvPr>
            <p:ph type="title"/>
          </p:nvPr>
        </p:nvSpPr>
        <p:spPr/>
        <p:txBody>
          <a:bodyPr/>
          <a:lstStyle/>
          <a:p>
            <a:r>
              <a:rPr lang="en-US"/>
              <a:t>ICRP Publications Containing Systemic Models</a:t>
            </a:r>
          </a:p>
        </p:txBody>
      </p:sp>
      <p:graphicFrame>
        <p:nvGraphicFramePr>
          <p:cNvPr id="67034" name="Group 1498"/>
          <p:cNvGraphicFramePr>
            <a:graphicFrameLocks noGrp="1"/>
          </p:cNvGraphicFramePr>
          <p:nvPr>
            <p:ph type="tbl" idx="1"/>
          </p:nvPr>
        </p:nvGraphicFramePr>
        <p:xfrm>
          <a:off x="2057400" y="1752600"/>
          <a:ext cx="5995988" cy="4130040"/>
        </p:xfrm>
        <a:graphic>
          <a:graphicData uri="http://schemas.openxmlformats.org/drawingml/2006/table">
            <a:tbl>
              <a:tblPr/>
              <a:tblGrid>
                <a:gridCol w="2109788"/>
                <a:gridCol w="3886200"/>
              </a:tblGrid>
              <a:tr h="68580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ICRP Publication</a:t>
                      </a: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Elements</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56</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H, Nb, I</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67</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Zn, Sr, Zr, Mo, Ag, Te, Ba, Ce, Pb, Po, Ra, Np, Pu, Am</a:t>
                      </a:r>
                    </a:p>
                  </a:txBody>
                  <a:tcP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69</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Fe, Se, Sb, Th, U</a:t>
                      </a:r>
                    </a:p>
                  </a:txBody>
                  <a:tcP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71</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Cm</a:t>
                      </a:r>
                    </a:p>
                  </a:txBody>
                  <a:tcPr horzOverflow="overflow">
                    <a:lnL>
                      <a:noFill/>
                    </a:lnL>
                    <a:lnR cap="flat">
                      <a:noFill/>
                    </a:lnR>
                    <a:lnT>
                      <a:noFill/>
                    </a:lnT>
                    <a:lnB>
                      <a:noFill/>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30 (all parts)</a:t>
                      </a: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pPr>
                      <a:r>
                        <a:rPr kumimoji="0" lang="en-US" sz="2000" b="1" i="0" u="none" strike="noStrike" cap="none" normalizeH="0" baseline="0" smtClean="0">
                          <a:ln>
                            <a:noFill/>
                          </a:ln>
                          <a:solidFill>
                            <a:schemeClr val="tx1"/>
                          </a:solidFill>
                          <a:effectLst/>
                          <a:latin typeface="Times New Roman" pitchFamily="18" charset="0"/>
                        </a:rPr>
                        <a:t>All other elements (up to Md)</a:t>
                      </a:r>
                    </a:p>
                  </a:txBody>
                  <a:tcPr horzOverflow="overflow">
                    <a:lnL>
                      <a:noFill/>
                    </a:lnL>
                    <a:lnR cap="flat">
                      <a:noFill/>
                    </a:lnR>
                    <a:ln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1800010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6" name="Rectangle 4"/>
          <p:cNvSpPr>
            <a:spLocks noGrp="1" noChangeArrowheads="1"/>
          </p:cNvSpPr>
          <p:nvPr>
            <p:ph type="title"/>
          </p:nvPr>
        </p:nvSpPr>
        <p:spPr/>
        <p:txBody>
          <a:bodyPr/>
          <a:lstStyle/>
          <a:p>
            <a:r>
              <a:rPr lang="en-US"/>
              <a:t>Basic ICRP Publication 30 Model</a:t>
            </a:r>
          </a:p>
        </p:txBody>
      </p:sp>
      <p:pic>
        <p:nvPicPr>
          <p:cNvPr id="166929"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828800"/>
            <a:ext cx="5591175" cy="4349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65391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0" name="Rectangle 10"/>
          <p:cNvSpPr>
            <a:spLocks noGrp="1" noChangeArrowheads="1"/>
          </p:cNvSpPr>
          <p:nvPr>
            <p:ph type="title"/>
          </p:nvPr>
        </p:nvSpPr>
        <p:spPr/>
        <p:txBody>
          <a:bodyPr/>
          <a:lstStyle/>
          <a:p>
            <a:r>
              <a:rPr lang="en-US" dirty="0" smtClean="0"/>
              <a:t>Generic Bone Volume Model</a:t>
            </a:r>
            <a:endParaRPr lang="en-US" dirty="0"/>
          </a:p>
        </p:txBody>
      </p:sp>
      <p:pic>
        <p:nvPicPr>
          <p:cNvPr id="163853"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765838"/>
            <a:ext cx="5715000" cy="4913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41599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Generic Bone Surface Model</a:t>
            </a:r>
            <a:endParaRPr lang="en-US" dirty="0"/>
          </a:p>
        </p:txBody>
      </p:sp>
      <p:pic>
        <p:nvPicPr>
          <p:cNvPr id="2048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905000"/>
            <a:ext cx="5184768" cy="470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0695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25" name="Rectangle 269"/>
          <p:cNvSpPr>
            <a:spLocks noGrp="1" noChangeArrowheads="1"/>
          </p:cNvSpPr>
          <p:nvPr>
            <p:ph type="title"/>
          </p:nvPr>
        </p:nvSpPr>
        <p:spPr/>
        <p:txBody>
          <a:bodyPr/>
          <a:lstStyle/>
          <a:p>
            <a:r>
              <a:rPr lang="en-US"/>
              <a:t>Urine/Fecal Excretion Ratios</a:t>
            </a:r>
          </a:p>
        </p:txBody>
      </p:sp>
      <p:sp>
        <p:nvSpPr>
          <p:cNvPr id="70926" name="Rectangle 270"/>
          <p:cNvSpPr>
            <a:spLocks noGrp="1" noChangeArrowheads="1"/>
          </p:cNvSpPr>
          <p:nvPr>
            <p:ph type="body" idx="1"/>
          </p:nvPr>
        </p:nvSpPr>
        <p:spPr/>
        <p:txBody>
          <a:bodyPr/>
          <a:lstStyle/>
          <a:p>
            <a:pPr>
              <a:spcAft>
                <a:spcPct val="200000"/>
              </a:spcAft>
            </a:pPr>
            <a:r>
              <a:rPr lang="en-US"/>
              <a:t>Previously specified in only a few cases (ICRP-10A).</a:t>
            </a:r>
          </a:p>
          <a:p>
            <a:pPr>
              <a:spcAft>
                <a:spcPct val="200000"/>
              </a:spcAft>
            </a:pPr>
            <a:r>
              <a:rPr lang="en-US"/>
              <a:t>Assumed to be 1/1 unless stated otherwise.</a:t>
            </a:r>
          </a:p>
          <a:p>
            <a:pPr>
              <a:spcAft>
                <a:spcPct val="200000"/>
              </a:spcAft>
            </a:pPr>
            <a:r>
              <a:rPr lang="en-US"/>
              <a:t>Explicitly defined in some models.</a:t>
            </a:r>
          </a:p>
        </p:txBody>
      </p:sp>
    </p:spTree>
    <p:extLst>
      <p:ext uri="{BB962C8B-B14F-4D97-AF65-F5344CB8AC3E}">
        <p14:creationId xmlns:p14="http://schemas.microsoft.com/office/powerpoint/2010/main" val="11062727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Mathematics of intake retention fractions</a:t>
            </a:r>
            <a:endParaRPr lang="en-US" dirty="0"/>
          </a:p>
        </p:txBody>
      </p:sp>
      <p:sp>
        <p:nvSpPr>
          <p:cNvPr id="5" name="Text Placeholder 4"/>
          <p:cNvSpPr>
            <a:spLocks noGrp="1"/>
          </p:cNvSpPr>
          <p:nvPr>
            <p:ph type="body" idx="1"/>
          </p:nvPr>
        </p:nvSpPr>
        <p:spPr/>
        <p:txBody>
          <a:bodyPr/>
          <a:lstStyle/>
          <a:p>
            <a:r>
              <a:rPr lang="en-US" dirty="0"/>
              <a:t>Derivation of </a:t>
            </a:r>
            <a:r>
              <a:rPr lang="en-US" dirty="0" smtClean="0"/>
              <a:t>Intake Retention Fractions</a:t>
            </a:r>
            <a:endParaRPr lang="en-US" dirty="0"/>
          </a:p>
        </p:txBody>
      </p:sp>
    </p:spTree>
    <p:extLst>
      <p:ext uri="{BB962C8B-B14F-4D97-AF65-F5344CB8AC3E}">
        <p14:creationId xmlns:p14="http://schemas.microsoft.com/office/powerpoint/2010/main" val="1578291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t>Example Catenary System</a:t>
            </a:r>
          </a:p>
        </p:txBody>
      </p:sp>
      <p:sp>
        <p:nvSpPr>
          <p:cNvPr id="104451" name="Rectangle 3"/>
          <p:cNvSpPr>
            <a:spLocks noChangeArrowheads="1"/>
          </p:cNvSpPr>
          <p:nvPr/>
        </p:nvSpPr>
        <p:spPr bwMode="auto">
          <a:xfrm>
            <a:off x="2043113" y="23479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aphicFrame>
        <p:nvGraphicFramePr>
          <p:cNvPr id="104458" name="Object 10"/>
          <p:cNvGraphicFramePr>
            <a:graphicFrameLocks noChangeAspect="1"/>
          </p:cNvGraphicFramePr>
          <p:nvPr/>
        </p:nvGraphicFramePr>
        <p:xfrm>
          <a:off x="1371600" y="2438400"/>
          <a:ext cx="7010400" cy="2879725"/>
        </p:xfrm>
        <a:graphic>
          <a:graphicData uri="http://schemas.openxmlformats.org/presentationml/2006/ole">
            <mc:AlternateContent xmlns:mc="http://schemas.openxmlformats.org/markup-compatibility/2006">
              <mc:Choice xmlns:v="urn:schemas-microsoft-com:vml" Requires="v">
                <p:oleObj spid="_x0000_s162828" name="VISIO" r:id="rId4" imgW="4796280" imgH="1970640" progId="Visio.Drawing.4">
                  <p:embed/>
                </p:oleObj>
              </mc:Choice>
              <mc:Fallback>
                <p:oleObj name="VISIO" r:id="rId4" imgW="4796280" imgH="1970640" progId="Visio.Drawing.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438400"/>
                        <a:ext cx="7010400"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411332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Differential Equations</a:t>
            </a:r>
          </a:p>
        </p:txBody>
      </p:sp>
      <p:graphicFrame>
        <p:nvGraphicFramePr>
          <p:cNvPr id="106499" name="Object 3"/>
          <p:cNvGraphicFramePr>
            <a:graphicFrameLocks noChangeAspect="1"/>
          </p:cNvGraphicFramePr>
          <p:nvPr/>
        </p:nvGraphicFramePr>
        <p:xfrm>
          <a:off x="762000" y="2362200"/>
          <a:ext cx="7705725" cy="3125788"/>
        </p:xfrm>
        <a:graphic>
          <a:graphicData uri="http://schemas.openxmlformats.org/presentationml/2006/ole">
            <mc:AlternateContent xmlns:mc="http://schemas.openxmlformats.org/markup-compatibility/2006">
              <mc:Choice xmlns:v="urn:schemas-microsoft-com:vml" Requires="v">
                <p:oleObj spid="_x0000_s163852" name="Equation" r:id="rId4" imgW="3568680" imgH="1447560" progId="Equation.3">
                  <p:embed/>
                </p:oleObj>
              </mc:Choice>
              <mc:Fallback>
                <p:oleObj name="Equation" r:id="rId4" imgW="3568680" imgH="14475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362200"/>
                        <a:ext cx="7705725" cy="3125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9162983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Matrix Equations</a:t>
            </a:r>
          </a:p>
        </p:txBody>
      </p:sp>
      <p:graphicFrame>
        <p:nvGraphicFramePr>
          <p:cNvPr id="110595" name="Object 3"/>
          <p:cNvGraphicFramePr>
            <a:graphicFrameLocks noChangeAspect="1"/>
          </p:cNvGraphicFramePr>
          <p:nvPr>
            <p:extLst>
              <p:ext uri="{D42A27DB-BD31-4B8C-83A1-F6EECF244321}">
                <p14:modId xmlns:p14="http://schemas.microsoft.com/office/powerpoint/2010/main" val="2528959599"/>
              </p:ext>
            </p:extLst>
          </p:nvPr>
        </p:nvGraphicFramePr>
        <p:xfrm>
          <a:off x="1204118" y="1828800"/>
          <a:ext cx="6811963" cy="3322637"/>
        </p:xfrm>
        <a:graphic>
          <a:graphicData uri="http://schemas.openxmlformats.org/presentationml/2006/ole">
            <mc:AlternateContent xmlns:mc="http://schemas.openxmlformats.org/markup-compatibility/2006">
              <mc:Choice xmlns:v="urn:schemas-microsoft-com:vml" Requires="v">
                <p:oleObj spid="_x0000_s164888" name="Equation" r:id="rId4" imgW="2603160" imgH="1269720" progId="Equation.3">
                  <p:embed/>
                </p:oleObj>
              </mc:Choice>
              <mc:Fallback>
                <p:oleObj name="Equation" r:id="rId4" imgW="2603160" imgH="12697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118" y="1828800"/>
                        <a:ext cx="6811963" cy="332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0596" name="Object 4"/>
          <p:cNvGraphicFramePr>
            <a:graphicFrameLocks noChangeAspect="1"/>
          </p:cNvGraphicFramePr>
          <p:nvPr/>
        </p:nvGraphicFramePr>
        <p:xfrm>
          <a:off x="3146425" y="5410200"/>
          <a:ext cx="2782888" cy="927100"/>
        </p:xfrm>
        <a:graphic>
          <a:graphicData uri="http://schemas.openxmlformats.org/presentationml/2006/ole">
            <mc:AlternateContent xmlns:mc="http://schemas.openxmlformats.org/markup-compatibility/2006">
              <mc:Choice xmlns:v="urn:schemas-microsoft-com:vml" Requires="v">
                <p:oleObj spid="_x0000_s164889" name="Equation" r:id="rId6" imgW="533160" imgH="177480" progId="Equation.3">
                  <p:embed/>
                </p:oleObj>
              </mc:Choice>
              <mc:Fallback>
                <p:oleObj name="Equation" r:id="rId6" imgW="533160" imgH="177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6425" y="5410200"/>
                        <a:ext cx="2782888" cy="92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0597" name="Line 5"/>
          <p:cNvSpPr>
            <a:spLocks noChangeShapeType="1"/>
          </p:cNvSpPr>
          <p:nvPr/>
        </p:nvSpPr>
        <p:spPr bwMode="auto">
          <a:xfrm>
            <a:off x="1295400" y="5257800"/>
            <a:ext cx="6629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018999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Eigenvalues and Eigenvectors</a:t>
            </a:r>
          </a:p>
        </p:txBody>
      </p:sp>
      <p:graphicFrame>
        <p:nvGraphicFramePr>
          <p:cNvPr id="112643" name="Object 3"/>
          <p:cNvGraphicFramePr>
            <a:graphicFrameLocks noChangeAspect="1"/>
          </p:cNvGraphicFramePr>
          <p:nvPr/>
        </p:nvGraphicFramePr>
        <p:xfrm>
          <a:off x="2895600" y="1828800"/>
          <a:ext cx="3524250" cy="1382713"/>
        </p:xfrm>
        <a:graphic>
          <a:graphicData uri="http://schemas.openxmlformats.org/presentationml/2006/ole">
            <mc:AlternateContent xmlns:mc="http://schemas.openxmlformats.org/markup-compatibility/2006">
              <mc:Choice xmlns:v="urn:schemas-microsoft-com:vml" Requires="v">
                <p:oleObj spid="_x0000_s165910" name="Equation" r:id="rId4" imgW="647640" imgH="253800" progId="Equation.3">
                  <p:embed/>
                </p:oleObj>
              </mc:Choice>
              <mc:Fallback>
                <p:oleObj name="Equation" r:id="rId4" imgW="647640" imgH="253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1828800"/>
                        <a:ext cx="3524250" cy="1382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44" name="Object 4"/>
          <p:cNvGraphicFramePr>
            <a:graphicFrameLocks noChangeAspect="1"/>
          </p:cNvGraphicFramePr>
          <p:nvPr/>
        </p:nvGraphicFramePr>
        <p:xfrm>
          <a:off x="2667000" y="3886200"/>
          <a:ext cx="3975100" cy="1090613"/>
        </p:xfrm>
        <a:graphic>
          <a:graphicData uri="http://schemas.openxmlformats.org/presentationml/2006/ole">
            <mc:AlternateContent xmlns:mc="http://schemas.openxmlformats.org/markup-compatibility/2006">
              <mc:Choice xmlns:v="urn:schemas-microsoft-com:vml" Requires="v">
                <p:oleObj spid="_x0000_s165911" name="Equation" r:id="rId6" imgW="787320" imgH="215640" progId="Equation.3">
                  <p:embed/>
                </p:oleObj>
              </mc:Choice>
              <mc:Fallback>
                <p:oleObj name="Equation" r:id="rId6" imgW="787320" imgH="215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3886200"/>
                        <a:ext cx="3975100" cy="1090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685709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Final Equations</a:t>
            </a:r>
          </a:p>
        </p:txBody>
      </p:sp>
      <p:graphicFrame>
        <p:nvGraphicFramePr>
          <p:cNvPr id="118787" name="Object 3"/>
          <p:cNvGraphicFramePr>
            <a:graphicFrameLocks noChangeAspect="1"/>
          </p:cNvGraphicFramePr>
          <p:nvPr/>
        </p:nvGraphicFramePr>
        <p:xfrm>
          <a:off x="1828800" y="2286000"/>
          <a:ext cx="5638800" cy="2590800"/>
        </p:xfrm>
        <a:graphic>
          <a:graphicData uri="http://schemas.openxmlformats.org/presentationml/2006/ole">
            <mc:AlternateContent xmlns:mc="http://schemas.openxmlformats.org/markup-compatibility/2006">
              <mc:Choice xmlns:v="urn:schemas-microsoft-com:vml" Requires="v">
                <p:oleObj spid="_x0000_s166924" name="Equation" r:id="rId4" imgW="939600" imgH="431640" progId="Equation.3">
                  <p:embed/>
                </p:oleObj>
              </mc:Choice>
              <mc:Fallback>
                <p:oleObj name="Equation" r:id="rId4" imgW="93960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286000"/>
                        <a:ext cx="5638800" cy="2590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9733499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Intake Retention Fractions</a:t>
            </a:r>
          </a:p>
        </p:txBody>
      </p:sp>
      <p:pic>
        <p:nvPicPr>
          <p:cNvPr id="124931" name="Picture 3">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752600"/>
            <a:ext cx="5368925" cy="491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43962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Bioassay Program Design</a:t>
            </a:r>
            <a:endParaRPr lang="en-US" dirty="0"/>
          </a:p>
        </p:txBody>
      </p:sp>
      <p:sp>
        <p:nvSpPr>
          <p:cNvPr id="4" name="Text Placeholder 3"/>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Requirements and recommendations</a:t>
            </a:r>
            <a:endParaRPr lang="en-US" dirty="0"/>
          </a:p>
        </p:txBody>
      </p:sp>
      <p:sp>
        <p:nvSpPr>
          <p:cNvPr id="4" name="Text Placeholder 3"/>
          <p:cNvSpPr>
            <a:spLocks noGrp="1"/>
          </p:cNvSpPr>
          <p:nvPr>
            <p:ph type="body" idx="1"/>
          </p:nvPr>
        </p:nvSpPr>
        <p:spPr/>
        <p:txBody>
          <a:bodyPr/>
          <a:lstStyle/>
          <a:p>
            <a:r>
              <a:rPr lang="en-US" dirty="0" smtClean="0"/>
              <a:t>Bioassay Program Design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vs. Requirements</a:t>
            </a:r>
            <a:endParaRPr lang="en-US" dirty="0"/>
          </a:p>
        </p:txBody>
      </p:sp>
      <p:sp>
        <p:nvSpPr>
          <p:cNvPr id="3" name="Content Placeholder 2"/>
          <p:cNvSpPr>
            <a:spLocks noGrp="1"/>
          </p:cNvSpPr>
          <p:nvPr>
            <p:ph idx="1"/>
          </p:nvPr>
        </p:nvSpPr>
        <p:spPr/>
        <p:txBody>
          <a:bodyPr/>
          <a:lstStyle/>
          <a:p>
            <a:r>
              <a:rPr lang="en-US" dirty="0" smtClean="0"/>
              <a:t>Recommendations:</a:t>
            </a:r>
          </a:p>
          <a:p>
            <a:pPr lvl="1">
              <a:spcAft>
                <a:spcPts val="1200"/>
              </a:spcAft>
            </a:pPr>
            <a:r>
              <a:rPr lang="en-US" dirty="0" smtClean="0"/>
              <a:t>International Commission on Radiological Protection “Publications”</a:t>
            </a:r>
          </a:p>
          <a:p>
            <a:pPr lvl="1">
              <a:spcAft>
                <a:spcPts val="1200"/>
              </a:spcAft>
            </a:pPr>
            <a:r>
              <a:rPr lang="en-US" dirty="0" smtClean="0"/>
              <a:t>National Council on Radiation Protection and Measurements “Reports”</a:t>
            </a:r>
          </a:p>
          <a:p>
            <a:pPr lvl="1">
              <a:spcAft>
                <a:spcPts val="1200"/>
              </a:spcAft>
            </a:pPr>
            <a:r>
              <a:rPr lang="en-US" dirty="0" smtClean="0"/>
              <a:t>Health Physics Society ANSI Standards (N13)</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vs. Requirements</a:t>
            </a:r>
            <a:endParaRPr lang="en-US" dirty="0"/>
          </a:p>
        </p:txBody>
      </p:sp>
      <p:sp>
        <p:nvSpPr>
          <p:cNvPr id="3" name="Content Placeholder 2"/>
          <p:cNvSpPr>
            <a:spLocks noGrp="1"/>
          </p:cNvSpPr>
          <p:nvPr>
            <p:ph idx="1"/>
          </p:nvPr>
        </p:nvSpPr>
        <p:spPr/>
        <p:txBody>
          <a:bodyPr/>
          <a:lstStyle/>
          <a:p>
            <a:r>
              <a:rPr lang="en-US" dirty="0" smtClean="0"/>
              <a:t>Requirements:</a:t>
            </a:r>
          </a:p>
          <a:p>
            <a:pPr lvl="1"/>
            <a:r>
              <a:rPr lang="en-US" dirty="0" smtClean="0"/>
              <a:t>Nuclear Regulatory Commission</a:t>
            </a:r>
          </a:p>
          <a:p>
            <a:pPr lvl="2"/>
            <a:r>
              <a:rPr lang="en-US" dirty="0" smtClean="0"/>
              <a:t>Code – 10CFR20</a:t>
            </a:r>
          </a:p>
          <a:p>
            <a:pPr lvl="3"/>
            <a:r>
              <a:rPr lang="en-US" dirty="0" smtClean="0"/>
              <a:t>(Regulatory Guides)</a:t>
            </a:r>
          </a:p>
          <a:p>
            <a:pPr lvl="3"/>
            <a:r>
              <a:rPr lang="en-US" dirty="0" smtClean="0"/>
              <a:t>(NUREG reports)</a:t>
            </a:r>
          </a:p>
          <a:p>
            <a:pPr lvl="1"/>
            <a:r>
              <a:rPr lang="en-US" dirty="0" smtClean="0"/>
              <a:t>Department of Energy</a:t>
            </a:r>
          </a:p>
          <a:p>
            <a:pPr lvl="2"/>
            <a:r>
              <a:rPr lang="en-US" dirty="0" smtClean="0"/>
              <a:t>Code – 10CFR835</a:t>
            </a:r>
          </a:p>
          <a:p>
            <a:pPr lvl="3"/>
            <a:r>
              <a:rPr lang="en-US" dirty="0" smtClean="0"/>
              <a:t>(Technical Standards)</a:t>
            </a:r>
          </a:p>
          <a:p>
            <a:pPr lvl="3"/>
            <a:r>
              <a:rPr lang="en-US" dirty="0" smtClean="0"/>
              <a:t>(Technical Positions)</a:t>
            </a:r>
          </a:p>
          <a:p>
            <a:pPr lvl="3"/>
            <a:r>
              <a:rPr lang="en-US" dirty="0" smtClean="0"/>
              <a:t>(Implementation Guide)</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ICRP Publications – Models</a:t>
            </a:r>
            <a:endParaRPr lang="en-US" dirty="0"/>
          </a:p>
        </p:txBody>
      </p:sp>
      <p:sp>
        <p:nvSpPr>
          <p:cNvPr id="3" name="Content Placeholder 2"/>
          <p:cNvSpPr>
            <a:spLocks noGrp="1"/>
          </p:cNvSpPr>
          <p:nvPr>
            <p:ph idx="1"/>
          </p:nvPr>
        </p:nvSpPr>
        <p:spPr/>
        <p:txBody>
          <a:bodyPr/>
          <a:lstStyle/>
          <a:p>
            <a:pPr>
              <a:spcAft>
                <a:spcPts val="1200"/>
              </a:spcAft>
            </a:pPr>
            <a:r>
              <a:rPr lang="en-US" dirty="0" smtClean="0"/>
              <a:t>Operational use dose coefficients:  ICRP Publication 68</a:t>
            </a:r>
          </a:p>
          <a:p>
            <a:pPr>
              <a:spcAft>
                <a:spcPts val="1200"/>
              </a:spcAft>
            </a:pPr>
            <a:r>
              <a:rPr lang="en-US" dirty="0" smtClean="0"/>
              <a:t>Respiratory tract – ICRP Publication 66</a:t>
            </a:r>
          </a:p>
          <a:p>
            <a:pPr>
              <a:spcAft>
                <a:spcPts val="1200"/>
              </a:spcAft>
            </a:pPr>
            <a:r>
              <a:rPr lang="en-US" dirty="0" smtClean="0"/>
              <a:t>Alimentary tract – ICRP Publication 100</a:t>
            </a:r>
          </a:p>
          <a:p>
            <a:pPr>
              <a:spcAft>
                <a:spcPts val="1200"/>
              </a:spcAft>
            </a:pPr>
            <a:r>
              <a:rPr lang="en-US" dirty="0" smtClean="0"/>
              <a:t>Metabolic models and dose coefficients – ICRP Publications 56, 67, 69, 71, 72</a:t>
            </a:r>
          </a:p>
          <a:p>
            <a:pPr>
              <a:spcAft>
                <a:spcPts val="1200"/>
              </a:spcAft>
            </a:pPr>
            <a:r>
              <a:rPr lang="en-US" dirty="0" smtClean="0"/>
              <a:t>Anatomical and physiological data – ICRP Publication 89</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ICRP Publications – Protection</a:t>
            </a:r>
            <a:endParaRPr lang="en-US" dirty="0"/>
          </a:p>
        </p:txBody>
      </p:sp>
      <p:sp>
        <p:nvSpPr>
          <p:cNvPr id="3" name="Content Placeholder 2"/>
          <p:cNvSpPr>
            <a:spLocks noGrp="1"/>
          </p:cNvSpPr>
          <p:nvPr>
            <p:ph idx="1"/>
          </p:nvPr>
        </p:nvSpPr>
        <p:spPr/>
        <p:txBody>
          <a:bodyPr/>
          <a:lstStyle/>
          <a:p>
            <a:pPr>
              <a:spcAft>
                <a:spcPts val="1200"/>
              </a:spcAft>
            </a:pPr>
            <a:r>
              <a:rPr lang="en-US" dirty="0" smtClean="0"/>
              <a:t>Individual monitoring – ICRP Publication 78</a:t>
            </a:r>
          </a:p>
          <a:p>
            <a:pPr>
              <a:spcAft>
                <a:spcPts val="1200"/>
              </a:spcAft>
            </a:pPr>
            <a:r>
              <a:rPr lang="en-US" dirty="0" smtClean="0"/>
              <a:t>Radiation protection principles – ICRP Publication 75</a:t>
            </a:r>
          </a:p>
          <a:p>
            <a:pPr>
              <a:spcAft>
                <a:spcPts val="1200"/>
              </a:spcAft>
            </a:pPr>
            <a:r>
              <a:rPr lang="en-US" dirty="0" smtClean="0"/>
              <a:t>General recommendations – ICRP Publication 103</a:t>
            </a:r>
          </a:p>
          <a:p>
            <a:pPr>
              <a:spcAft>
                <a:spcPts val="1200"/>
              </a:spcAft>
            </a:pPr>
            <a:r>
              <a:rPr lang="en-US" dirty="0" smtClean="0"/>
              <a:t>Nuclear decay data – ICRP Publication 107</a:t>
            </a:r>
          </a:p>
          <a:p>
            <a:pPr>
              <a:spcAft>
                <a:spcPts val="1200"/>
              </a:spcAft>
            </a:pPr>
            <a:endParaRPr lang="en-US" dirty="0" smtClean="0"/>
          </a:p>
          <a:p>
            <a:pPr>
              <a:spcAft>
                <a:spcPts val="1200"/>
              </a:spcAft>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NCRP Publications</a:t>
            </a:r>
            <a:endParaRPr lang="en-US" dirty="0"/>
          </a:p>
        </p:txBody>
      </p:sp>
      <p:sp>
        <p:nvSpPr>
          <p:cNvPr id="3" name="Content Placeholder 2"/>
          <p:cNvSpPr>
            <a:spLocks noGrp="1"/>
          </p:cNvSpPr>
          <p:nvPr>
            <p:ph idx="1"/>
          </p:nvPr>
        </p:nvSpPr>
        <p:spPr/>
        <p:txBody>
          <a:bodyPr/>
          <a:lstStyle/>
          <a:p>
            <a:r>
              <a:rPr lang="en-US" dirty="0" smtClean="0"/>
              <a:t>Management of contaminated persons – </a:t>
            </a:r>
            <a:br>
              <a:rPr lang="en-US" dirty="0" smtClean="0"/>
            </a:br>
            <a:r>
              <a:rPr lang="en-US" dirty="0" smtClean="0"/>
              <a:t>NCRP Report No. 161</a:t>
            </a:r>
          </a:p>
          <a:p>
            <a:r>
              <a:rPr lang="en-US" dirty="0" err="1" smtClean="0"/>
              <a:t>Biokinetic</a:t>
            </a:r>
            <a:r>
              <a:rPr lang="en-US" dirty="0" smtClean="0"/>
              <a:t> wound model – NCRP Report No. 156</a:t>
            </a:r>
          </a:p>
          <a:p>
            <a:r>
              <a:rPr lang="en-US" dirty="0" smtClean="0"/>
              <a:t>Operational radiation protection – </a:t>
            </a:r>
            <a:br>
              <a:rPr lang="en-US" dirty="0" smtClean="0"/>
            </a:br>
            <a:r>
              <a:rPr lang="en-US" dirty="0" smtClean="0"/>
              <a:t>NCRP Report No. 127</a:t>
            </a:r>
          </a:p>
          <a:p>
            <a:r>
              <a:rPr lang="en-US" dirty="0" smtClean="0"/>
              <a:t>Inhaled radioactive substances – </a:t>
            </a:r>
            <a:br>
              <a:rPr lang="en-US" dirty="0" smtClean="0"/>
            </a:br>
            <a:r>
              <a:rPr lang="en-US" dirty="0" smtClean="0"/>
              <a:t>NCRP Report No. 125</a:t>
            </a:r>
          </a:p>
          <a:p>
            <a:r>
              <a:rPr lang="en-US" dirty="0" smtClean="0"/>
              <a:t>Bioassay procedures – NCRP Report No. 87</a:t>
            </a:r>
          </a:p>
          <a:p>
            <a:r>
              <a:rPr lang="en-US" dirty="0" smtClean="0"/>
              <a:t>Internal dosimetry concepts – </a:t>
            </a:r>
            <a:br>
              <a:rPr lang="en-US" dirty="0" smtClean="0"/>
            </a:br>
            <a:r>
              <a:rPr lang="en-US" dirty="0" smtClean="0"/>
              <a:t>NCRP Report No. 84</a:t>
            </a:r>
          </a:p>
          <a:p>
            <a:endParaRPr lang="en-US"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HPS N13 Standards</a:t>
            </a:r>
            <a:endParaRPr lang="en-US" dirty="0"/>
          </a:p>
        </p:txBody>
      </p:sp>
      <p:sp>
        <p:nvSpPr>
          <p:cNvPr id="3" name="Content Placeholder 2"/>
          <p:cNvSpPr>
            <a:spLocks noGrp="1"/>
          </p:cNvSpPr>
          <p:nvPr>
            <p:ph idx="1"/>
          </p:nvPr>
        </p:nvSpPr>
        <p:spPr/>
        <p:txBody>
          <a:bodyPr/>
          <a:lstStyle/>
          <a:p>
            <a:r>
              <a:rPr lang="en-US" dirty="0" smtClean="0"/>
              <a:t>Design of internal </a:t>
            </a:r>
            <a:r>
              <a:rPr lang="en-US" dirty="0" err="1" smtClean="0"/>
              <a:t>dosimetry</a:t>
            </a:r>
            <a:r>
              <a:rPr lang="en-US" dirty="0" smtClean="0"/>
              <a:t> programs – N13.39</a:t>
            </a:r>
          </a:p>
          <a:p>
            <a:r>
              <a:rPr lang="en-US" dirty="0" err="1" smtClean="0"/>
              <a:t>Radiobioassay</a:t>
            </a:r>
            <a:r>
              <a:rPr lang="en-US" dirty="0" smtClean="0"/>
              <a:t> performance – N13.30</a:t>
            </a:r>
          </a:p>
          <a:p>
            <a:r>
              <a:rPr lang="en-US" dirty="0" smtClean="0"/>
              <a:t>BOMAB specifications – N13.35</a:t>
            </a:r>
          </a:p>
          <a:p>
            <a:r>
              <a:rPr lang="en-US" dirty="0" smtClean="0"/>
              <a:t>Radionuclide-specific standards:</a:t>
            </a:r>
          </a:p>
          <a:p>
            <a:pPr lvl="1"/>
            <a:r>
              <a:rPr lang="en-US" dirty="0" smtClean="0"/>
              <a:t>Tritium – N13.14</a:t>
            </a:r>
          </a:p>
          <a:p>
            <a:pPr lvl="1"/>
            <a:r>
              <a:rPr lang="en-US" dirty="0" smtClean="0"/>
              <a:t>Uranium – N13.22</a:t>
            </a:r>
          </a:p>
          <a:p>
            <a:pPr lvl="1"/>
            <a:r>
              <a:rPr lang="en-US" dirty="0" smtClean="0"/>
              <a:t>Fission/Activation products – N13.42</a:t>
            </a:r>
          </a:p>
          <a:p>
            <a:pPr lvl="1"/>
            <a:r>
              <a:rPr lang="en-US" dirty="0" smtClean="0"/>
              <a:t>Plutonium – (N13.25)</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Dose Limits</a:t>
            </a:r>
            <a:endParaRPr lang="en-US" dirty="0"/>
          </a:p>
        </p:txBody>
      </p:sp>
      <p:sp>
        <p:nvSpPr>
          <p:cNvPr id="3" name="Content Placeholder 2"/>
          <p:cNvSpPr>
            <a:spLocks noGrp="1"/>
          </p:cNvSpPr>
          <p:nvPr>
            <p:ph idx="1"/>
          </p:nvPr>
        </p:nvSpPr>
        <p:spPr/>
        <p:txBody>
          <a:bodyPr/>
          <a:lstStyle/>
          <a:p>
            <a:r>
              <a:rPr lang="en-US" dirty="0" smtClean="0"/>
              <a:t>ICRP Recommendations</a:t>
            </a:r>
          </a:p>
          <a:p>
            <a:pPr lvl="1"/>
            <a:r>
              <a:rPr lang="en-US" dirty="0" smtClean="0"/>
              <a:t>0.05 </a:t>
            </a:r>
            <a:r>
              <a:rPr lang="en-US" dirty="0" err="1" smtClean="0"/>
              <a:t>Sv</a:t>
            </a:r>
            <a:r>
              <a:rPr lang="en-US" dirty="0" smtClean="0"/>
              <a:t>/year</a:t>
            </a:r>
          </a:p>
          <a:p>
            <a:pPr lvl="1"/>
            <a:r>
              <a:rPr lang="en-US" dirty="0" smtClean="0"/>
              <a:t>0.1 </a:t>
            </a:r>
            <a:r>
              <a:rPr lang="en-US" dirty="0" err="1" smtClean="0"/>
              <a:t>Sv</a:t>
            </a:r>
            <a:r>
              <a:rPr lang="en-US" dirty="0" smtClean="0"/>
              <a:t>/5 years</a:t>
            </a:r>
          </a:p>
          <a:p>
            <a:pPr lvl="1"/>
            <a:r>
              <a:rPr lang="en-US" dirty="0" smtClean="0"/>
              <a:t>Limits stochastic and deterministic effects</a:t>
            </a:r>
          </a:p>
          <a:p>
            <a:endParaRPr lang="en-US" dirty="0" smtClean="0"/>
          </a:p>
          <a:p>
            <a:r>
              <a:rPr lang="en-US" dirty="0" smtClean="0"/>
              <a:t>NRC/DOE Requirements</a:t>
            </a:r>
          </a:p>
          <a:p>
            <a:pPr lvl="1"/>
            <a:r>
              <a:rPr lang="en-US" dirty="0" smtClean="0"/>
              <a:t>5 </a:t>
            </a:r>
            <a:r>
              <a:rPr lang="en-US" dirty="0" err="1" smtClean="0"/>
              <a:t>rem</a:t>
            </a:r>
            <a:r>
              <a:rPr lang="en-US" dirty="0" smtClean="0"/>
              <a:t>/year – stochastic effects</a:t>
            </a:r>
          </a:p>
          <a:p>
            <a:pPr lvl="1"/>
            <a:r>
              <a:rPr lang="en-US" dirty="0" smtClean="0"/>
              <a:t>50 rem/year – deterministic effects</a:t>
            </a:r>
          </a:p>
          <a:p>
            <a:pPr lvl="1"/>
            <a:endParaRPr lang="en-US" dirty="0"/>
          </a:p>
          <a:p>
            <a:r>
              <a:rPr lang="en-US" dirty="0" smtClean="0"/>
              <a:t>Monitoring requirements discussed in next part</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Elements</a:t>
            </a:r>
            <a:endParaRPr lang="en-US" dirty="0"/>
          </a:p>
        </p:txBody>
      </p:sp>
      <p:sp>
        <p:nvSpPr>
          <p:cNvPr id="3" name="Text Placeholder 2"/>
          <p:cNvSpPr>
            <a:spLocks noGrp="1"/>
          </p:cNvSpPr>
          <p:nvPr>
            <p:ph type="body" idx="1"/>
          </p:nvPr>
        </p:nvSpPr>
        <p:spPr/>
        <p:txBody>
          <a:bodyPr/>
          <a:lstStyle/>
          <a:p>
            <a:r>
              <a:rPr lang="en-US" dirty="0" smtClean="0"/>
              <a:t>Bioassay Program Design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3" name="Rectangle 2"/>
          <p:cNvSpPr>
            <a:spLocks noGrp="1" noChangeArrowheads="1"/>
          </p:cNvSpPr>
          <p:nvPr>
            <p:ph type="title"/>
          </p:nvPr>
        </p:nvSpPr>
        <p:spPr/>
        <p:txBody>
          <a:bodyPr/>
          <a:lstStyle/>
          <a:p>
            <a:r>
              <a:rPr lang="en-US"/>
              <a:t>Management</a:t>
            </a:r>
          </a:p>
        </p:txBody>
      </p:sp>
      <p:sp>
        <p:nvSpPr>
          <p:cNvPr id="215044" name="Rectangle 3"/>
          <p:cNvSpPr>
            <a:spLocks noGrp="1" noChangeArrowheads="1"/>
          </p:cNvSpPr>
          <p:nvPr>
            <p:ph idx="1"/>
          </p:nvPr>
        </p:nvSpPr>
        <p:spPr/>
        <p:txBody>
          <a:bodyPr/>
          <a:lstStyle/>
          <a:p>
            <a:r>
              <a:rPr lang="en-US" dirty="0"/>
              <a:t>Management </a:t>
            </a:r>
          </a:p>
          <a:p>
            <a:pPr lvl="1"/>
            <a:r>
              <a:rPr lang="en-US" dirty="0"/>
              <a:t>establishes and funds the safety programs, which include the Internal Dosimetry Group and </a:t>
            </a:r>
            <a:r>
              <a:rPr lang="en-US" dirty="0" err="1"/>
              <a:t>RadCon</a:t>
            </a:r>
            <a:r>
              <a:rPr lang="en-US" dirty="0"/>
              <a:t> Group</a:t>
            </a:r>
          </a:p>
          <a:p>
            <a:pPr lvl="1"/>
            <a:r>
              <a:rPr lang="en-US" dirty="0"/>
              <a:t>establishes and enforces fundamental safety policies</a:t>
            </a:r>
          </a:p>
          <a:p>
            <a:pPr lvl="2"/>
            <a:r>
              <a:rPr lang="en-US" dirty="0"/>
              <a:t>workers can raise safety concerns without fear of retaliation</a:t>
            </a:r>
          </a:p>
          <a:p>
            <a:pPr lvl="2"/>
            <a:r>
              <a:rPr lang="en-US" dirty="0"/>
              <a:t>each worker is responsible for his own safety</a:t>
            </a:r>
          </a:p>
          <a:p>
            <a:r>
              <a:rPr lang="en-US" dirty="0"/>
              <a:t>Because safety programs are typically not revenue centers, establishing an adequate, balanced safety program is no mean </a:t>
            </a:r>
            <a:r>
              <a:rPr lang="en-US" dirty="0" smtClean="0"/>
              <a:t>task</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2"/>
          <p:cNvSpPr>
            <a:spLocks noGrp="1" noChangeArrowheads="1"/>
          </p:cNvSpPr>
          <p:nvPr>
            <p:ph type="title" idx="4294967295"/>
          </p:nvPr>
        </p:nvSpPr>
        <p:spPr>
          <a:xfrm>
            <a:off x="457200" y="381000"/>
            <a:ext cx="8229600" cy="990600"/>
          </a:xfrm>
        </p:spPr>
        <p:txBody>
          <a:bodyPr/>
          <a:lstStyle/>
          <a:p>
            <a:r>
              <a:rPr lang="en-US"/>
              <a:t>Workers</a:t>
            </a:r>
          </a:p>
        </p:txBody>
      </p:sp>
      <p:sp>
        <p:nvSpPr>
          <p:cNvPr id="216068" name="Rectangle 3"/>
          <p:cNvSpPr>
            <a:spLocks noGrp="1" noChangeArrowheads="1"/>
          </p:cNvSpPr>
          <p:nvPr>
            <p:ph type="body" idx="4294967295"/>
          </p:nvPr>
        </p:nvSpPr>
        <p:spPr>
          <a:xfrm>
            <a:off x="457200" y="1600200"/>
            <a:ext cx="8229600" cy="4114800"/>
          </a:xfrm>
        </p:spPr>
        <p:txBody>
          <a:bodyPr/>
          <a:lstStyle/>
          <a:p>
            <a:r>
              <a:rPr lang="en-US" dirty="0"/>
              <a:t>The workers are our primary customer and we must always remember that</a:t>
            </a:r>
          </a:p>
          <a:p>
            <a:r>
              <a:rPr lang="en-US" dirty="0"/>
              <a:t>As internal dosimetrists we sometimes underestimate how important what we do can be to some individuals</a:t>
            </a:r>
          </a:p>
          <a:p>
            <a:r>
              <a:rPr lang="en-US" dirty="0"/>
              <a:t>Good communication skills are essential for keeping workers informed and building trust</a:t>
            </a:r>
          </a:p>
          <a:p>
            <a:pPr lvl="1"/>
            <a:r>
              <a:rPr lang="en-US" dirty="0"/>
              <a:t>Once trust is lost it is not easily </a:t>
            </a:r>
            <a:r>
              <a:rPr lang="en-US" dirty="0" smtClean="0"/>
              <a:t>regained</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1" name="Rectangle 2"/>
          <p:cNvSpPr>
            <a:spLocks noGrp="1" noChangeArrowheads="1"/>
          </p:cNvSpPr>
          <p:nvPr>
            <p:ph type="title" idx="4294967295"/>
          </p:nvPr>
        </p:nvSpPr>
        <p:spPr>
          <a:xfrm>
            <a:off x="457200" y="381000"/>
            <a:ext cx="8229600" cy="1066800"/>
          </a:xfrm>
        </p:spPr>
        <p:txBody>
          <a:bodyPr/>
          <a:lstStyle/>
          <a:p>
            <a:r>
              <a:rPr lang="en-US" dirty="0" err="1"/>
              <a:t>RadCon</a:t>
            </a:r>
            <a:endParaRPr lang="en-US" dirty="0"/>
          </a:p>
        </p:txBody>
      </p:sp>
      <p:sp>
        <p:nvSpPr>
          <p:cNvPr id="217092" name="Rectangle 3"/>
          <p:cNvSpPr>
            <a:spLocks noGrp="1" noChangeArrowheads="1"/>
          </p:cNvSpPr>
          <p:nvPr>
            <p:ph type="body" idx="4294967295"/>
          </p:nvPr>
        </p:nvSpPr>
        <p:spPr>
          <a:xfrm>
            <a:off x="381000" y="1600200"/>
            <a:ext cx="8305800" cy="4724400"/>
          </a:xfrm>
        </p:spPr>
        <p:txBody>
          <a:bodyPr/>
          <a:lstStyle/>
          <a:p>
            <a:r>
              <a:rPr lang="en-US" dirty="0"/>
              <a:t>The radiological control (</a:t>
            </a:r>
            <a:r>
              <a:rPr lang="en-US" dirty="0" err="1"/>
              <a:t>RadCon</a:t>
            </a:r>
            <a:r>
              <a:rPr lang="en-US" dirty="0"/>
              <a:t>) group is responsible for implementing radiation safety programs in the workplace</a:t>
            </a:r>
          </a:p>
          <a:p>
            <a:pPr lvl="1"/>
            <a:r>
              <a:rPr lang="en-US" dirty="0"/>
              <a:t>job planning and coverage</a:t>
            </a:r>
          </a:p>
          <a:p>
            <a:pPr lvl="1"/>
            <a:r>
              <a:rPr lang="en-US" dirty="0"/>
              <a:t>workplace surveys</a:t>
            </a:r>
          </a:p>
          <a:p>
            <a:pPr lvl="1"/>
            <a:r>
              <a:rPr lang="en-US" dirty="0"/>
              <a:t>workplace air monitoring</a:t>
            </a:r>
          </a:p>
          <a:p>
            <a:pPr lvl="1"/>
            <a:r>
              <a:rPr lang="en-US" dirty="0"/>
              <a:t>incident response and recovery</a:t>
            </a:r>
          </a:p>
          <a:p>
            <a:r>
              <a:rPr lang="en-US" dirty="0" err="1"/>
              <a:t>RadCon</a:t>
            </a:r>
            <a:r>
              <a:rPr lang="en-US" dirty="0"/>
              <a:t> are our eyes, ears, and feet</a:t>
            </a:r>
          </a:p>
          <a:p>
            <a:r>
              <a:rPr lang="en-US" dirty="0"/>
              <a:t>We can tell a worker the dose he got from an intake – </a:t>
            </a:r>
            <a:r>
              <a:rPr lang="en-US" dirty="0" err="1"/>
              <a:t>RadCon</a:t>
            </a:r>
            <a:r>
              <a:rPr lang="en-US" dirty="0"/>
              <a:t> can prevent the </a:t>
            </a:r>
            <a:r>
              <a:rPr lang="en-US" dirty="0" smtClean="0"/>
              <a:t>intake</a:t>
            </a:r>
            <a:endParaRPr lang="en-US"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5" name="Rectangle 2"/>
          <p:cNvSpPr>
            <a:spLocks noGrp="1" noChangeArrowheads="1"/>
          </p:cNvSpPr>
          <p:nvPr>
            <p:ph type="title" idx="4294967295"/>
          </p:nvPr>
        </p:nvSpPr>
        <p:spPr>
          <a:xfrm>
            <a:off x="457200" y="228600"/>
            <a:ext cx="8229600" cy="1133475"/>
          </a:xfrm>
        </p:spPr>
        <p:txBody>
          <a:bodyPr/>
          <a:lstStyle/>
          <a:p>
            <a:r>
              <a:rPr lang="en-US" dirty="0"/>
              <a:t>Bioassay Lab</a:t>
            </a:r>
          </a:p>
        </p:txBody>
      </p:sp>
      <p:sp>
        <p:nvSpPr>
          <p:cNvPr id="218116" name="Rectangle 3"/>
          <p:cNvSpPr>
            <a:spLocks noGrp="1" noChangeArrowheads="1"/>
          </p:cNvSpPr>
          <p:nvPr>
            <p:ph type="body" idx="4294967295"/>
          </p:nvPr>
        </p:nvSpPr>
        <p:spPr>
          <a:xfrm>
            <a:off x="457200" y="1447800"/>
            <a:ext cx="8229600" cy="4525963"/>
          </a:xfrm>
        </p:spPr>
        <p:txBody>
          <a:bodyPr/>
          <a:lstStyle/>
          <a:p>
            <a:pPr>
              <a:lnSpc>
                <a:spcPct val="90000"/>
              </a:lnSpc>
            </a:pPr>
            <a:r>
              <a:rPr lang="en-US" dirty="0"/>
              <a:t>There are commercial and government radiobioassay laboratories</a:t>
            </a:r>
          </a:p>
          <a:p>
            <a:pPr lvl="1">
              <a:lnSpc>
                <a:spcPct val="90000"/>
              </a:lnSpc>
            </a:pPr>
            <a:r>
              <a:rPr lang="en-US" dirty="0"/>
              <a:t>USDOE facilities may have their own dedicated laboratory</a:t>
            </a:r>
          </a:p>
          <a:p>
            <a:pPr lvl="1">
              <a:lnSpc>
                <a:spcPct val="90000"/>
              </a:lnSpc>
            </a:pPr>
            <a:r>
              <a:rPr lang="en-US" dirty="0"/>
              <a:t>government labs are not permitted to compete with commercial laboratories on non-government work</a:t>
            </a:r>
          </a:p>
          <a:p>
            <a:pPr lvl="1">
              <a:lnSpc>
                <a:spcPct val="90000"/>
              </a:lnSpc>
            </a:pPr>
            <a:r>
              <a:rPr lang="en-US" dirty="0"/>
              <a:t>specialized analyses like TIMS for </a:t>
            </a:r>
            <a:r>
              <a:rPr lang="en-US" dirty="0" err="1"/>
              <a:t>Pu</a:t>
            </a:r>
            <a:r>
              <a:rPr lang="en-US" dirty="0"/>
              <a:t> in urine and </a:t>
            </a:r>
            <a:r>
              <a:rPr lang="en-US" dirty="0" err="1"/>
              <a:t>Pu</a:t>
            </a:r>
            <a:r>
              <a:rPr lang="en-US" dirty="0"/>
              <a:t>/Am chest counting are not available commercially</a:t>
            </a:r>
          </a:p>
          <a:p>
            <a:pPr>
              <a:lnSpc>
                <a:spcPct val="90000"/>
              </a:lnSpc>
            </a:pPr>
            <a:r>
              <a:rPr lang="en-US" dirty="0"/>
              <a:t>We are the customer of the lab and we should make every effort to tell them what we need and check to see if we are getting it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4294967295"/>
          </p:nvPr>
        </p:nvSpPr>
        <p:spPr>
          <a:xfrm>
            <a:off x="6553200" y="6245225"/>
            <a:ext cx="2133600" cy="476250"/>
          </a:xfrm>
          <a:prstGeom prst="rect">
            <a:avLst/>
          </a:prstGeom>
        </p:spPr>
        <p:txBody>
          <a:bodyPr/>
          <a:lstStyle/>
          <a:p>
            <a:fld id="{22B208D0-1EF2-45B4-8DCD-6A56628E96FE}" type="slidenum">
              <a:rPr lang="en-US"/>
              <a:pPr/>
              <a:t>47</a:t>
            </a:fld>
            <a:endParaRPr lang="en-US"/>
          </a:p>
        </p:txBody>
      </p:sp>
      <p:sp>
        <p:nvSpPr>
          <p:cNvPr id="221186" name="Title 1"/>
          <p:cNvSpPr>
            <a:spLocks noGrp="1"/>
          </p:cNvSpPr>
          <p:nvPr>
            <p:ph type="title" idx="4294967295"/>
          </p:nvPr>
        </p:nvSpPr>
        <p:spPr/>
        <p:txBody>
          <a:bodyPr/>
          <a:lstStyle/>
          <a:p>
            <a:r>
              <a:rPr lang="en-US" dirty="0"/>
              <a:t>Internal Dosimetrist</a:t>
            </a:r>
          </a:p>
        </p:txBody>
      </p:sp>
      <p:sp>
        <p:nvSpPr>
          <p:cNvPr id="221187" name="Content Placeholder 2"/>
          <p:cNvSpPr>
            <a:spLocks noGrp="1"/>
          </p:cNvSpPr>
          <p:nvPr>
            <p:ph idx="4294967295"/>
          </p:nvPr>
        </p:nvSpPr>
        <p:spPr/>
        <p:txBody>
          <a:bodyPr/>
          <a:lstStyle/>
          <a:p>
            <a:r>
              <a:rPr lang="en-US" dirty="0"/>
              <a:t>Designs programs to monitor workers for intakes of radioactive </a:t>
            </a:r>
            <a:r>
              <a:rPr lang="en-US" dirty="0" smtClean="0"/>
              <a:t>materials</a:t>
            </a:r>
          </a:p>
          <a:p>
            <a:endParaRPr lang="en-US" dirty="0"/>
          </a:p>
          <a:p>
            <a:r>
              <a:rPr lang="en-US" dirty="0"/>
              <a:t>Interprets the monitoring data to determine if the operation is in compliance with regulatory </a:t>
            </a:r>
            <a:r>
              <a:rPr lang="en-US" dirty="0" smtClean="0"/>
              <a:t>limits</a:t>
            </a:r>
          </a:p>
          <a:p>
            <a:endParaRPr lang="en-US" dirty="0"/>
          </a:p>
          <a:p>
            <a:r>
              <a:rPr lang="en-US" dirty="0"/>
              <a:t>Communicates these interpretations to all interested stakeholders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2"/>
          <p:cNvSpPr>
            <a:spLocks noGrp="1" noChangeArrowheads="1"/>
          </p:cNvSpPr>
          <p:nvPr>
            <p:ph type="title" idx="4294967295"/>
          </p:nvPr>
        </p:nvSpPr>
        <p:spPr>
          <a:xfrm>
            <a:off x="457200" y="381000"/>
            <a:ext cx="8229600" cy="1133475"/>
          </a:xfrm>
        </p:spPr>
        <p:txBody>
          <a:bodyPr/>
          <a:lstStyle/>
          <a:p>
            <a:r>
              <a:rPr lang="en-US" dirty="0"/>
              <a:t>Qualifications for </a:t>
            </a:r>
            <a:br>
              <a:rPr lang="en-US" dirty="0"/>
            </a:br>
            <a:r>
              <a:rPr lang="en-US" dirty="0"/>
              <a:t>Internal Dosimetrists</a:t>
            </a:r>
          </a:p>
        </p:txBody>
      </p:sp>
      <p:sp>
        <p:nvSpPr>
          <p:cNvPr id="299012" name="Rectangle 3"/>
          <p:cNvSpPr>
            <a:spLocks noGrp="1" noChangeArrowheads="1"/>
          </p:cNvSpPr>
          <p:nvPr>
            <p:ph type="body" idx="4294967295"/>
          </p:nvPr>
        </p:nvSpPr>
        <p:spPr>
          <a:xfrm>
            <a:off x="381000" y="1600200"/>
            <a:ext cx="8458200" cy="4648200"/>
          </a:xfrm>
        </p:spPr>
        <p:txBody>
          <a:bodyPr/>
          <a:lstStyle/>
          <a:p>
            <a:pPr>
              <a:lnSpc>
                <a:spcPct val="90000"/>
              </a:lnSpc>
            </a:pPr>
            <a:r>
              <a:rPr lang="en-US" sz="2400" dirty="0"/>
              <a:t>In the US</a:t>
            </a:r>
          </a:p>
          <a:p>
            <a:pPr lvl="1">
              <a:lnSpc>
                <a:spcPct val="90000"/>
              </a:lnSpc>
            </a:pPr>
            <a:r>
              <a:rPr lang="en-US" sz="2000" dirty="0"/>
              <a:t>There are no minimal qualifications, training, experience, or education specified for an internal dosimetrist at the professional (HPS) or regulatory (USDOE, USNRC) level</a:t>
            </a:r>
          </a:p>
          <a:p>
            <a:pPr lvl="1">
              <a:lnSpc>
                <a:spcPct val="90000"/>
              </a:lnSpc>
            </a:pPr>
            <a:r>
              <a:rPr lang="en-US" sz="2000" dirty="0"/>
              <a:t>There are no accreditation programs for the internal dose assessment process</a:t>
            </a:r>
          </a:p>
          <a:p>
            <a:pPr>
              <a:lnSpc>
                <a:spcPct val="90000"/>
              </a:lnSpc>
            </a:pPr>
            <a:r>
              <a:rPr lang="en-US" sz="2400" dirty="0"/>
              <a:t>Canada is in the beginning stages of implementing a “certification program” for dosimetry services</a:t>
            </a:r>
          </a:p>
          <a:p>
            <a:pPr lvl="1">
              <a:lnSpc>
                <a:spcPct val="90000"/>
              </a:lnSpc>
            </a:pPr>
            <a:r>
              <a:rPr lang="en-US" sz="2000" dirty="0"/>
              <a:t>Regulatory Standard S-106 Revision 1, Technical and Quality Assurance Requirements for Dosimetry Services, May 2006</a:t>
            </a:r>
          </a:p>
          <a:p>
            <a:pPr lvl="1">
              <a:lnSpc>
                <a:spcPct val="90000"/>
              </a:lnSpc>
            </a:pPr>
            <a:r>
              <a:rPr lang="en-US" sz="2000" dirty="0"/>
              <a:t>Internal Dosimetrist == Internal Dosimetry Services</a:t>
            </a:r>
          </a:p>
          <a:p>
            <a:pPr>
              <a:lnSpc>
                <a:spcPct val="90000"/>
              </a:lnSpc>
            </a:pPr>
            <a:r>
              <a:rPr lang="en-US" sz="2400" dirty="0"/>
              <a:t>In the end, the burden of certifying that an individual is qualified to perform occupational internal dose calculations usually rests with the management of the organization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2"/>
          <p:cNvSpPr>
            <a:spLocks noGrp="1" noChangeArrowheads="1"/>
          </p:cNvSpPr>
          <p:nvPr>
            <p:ph type="title" idx="4294967295"/>
          </p:nvPr>
        </p:nvSpPr>
        <p:spPr>
          <a:xfrm>
            <a:off x="457200" y="381000"/>
            <a:ext cx="8229600" cy="762000"/>
          </a:xfrm>
        </p:spPr>
        <p:txBody>
          <a:bodyPr/>
          <a:lstStyle/>
          <a:p>
            <a:r>
              <a:rPr lang="en-US" dirty="0"/>
              <a:t>Guidance</a:t>
            </a:r>
          </a:p>
        </p:txBody>
      </p:sp>
      <p:sp>
        <p:nvSpPr>
          <p:cNvPr id="300036" name="Rectangle 3"/>
          <p:cNvSpPr>
            <a:spLocks noGrp="1" noChangeArrowheads="1"/>
          </p:cNvSpPr>
          <p:nvPr>
            <p:ph type="body" idx="4294967295"/>
          </p:nvPr>
        </p:nvSpPr>
        <p:spPr>
          <a:xfrm>
            <a:off x="381000" y="1447800"/>
            <a:ext cx="8229600" cy="4419600"/>
          </a:xfrm>
        </p:spPr>
        <p:txBody>
          <a:bodyPr/>
          <a:lstStyle/>
          <a:p>
            <a:r>
              <a:rPr lang="en-US" dirty="0"/>
              <a:t>ISO/IEC 17025:2005 </a:t>
            </a:r>
            <a:r>
              <a:rPr lang="en-US" i="1" dirty="0"/>
              <a:t>General requirements for the competence of testing and calibration laboratories</a:t>
            </a:r>
          </a:p>
          <a:p>
            <a:pPr lvl="1"/>
            <a:r>
              <a:rPr lang="en-US" dirty="0"/>
              <a:t>Intended for testing and calibration laboratories, but if you consider the determination of dose as part of the analysis, it applies to what we do</a:t>
            </a:r>
          </a:p>
          <a:p>
            <a:endParaRPr lang="en-US" dirty="0" smtClean="0"/>
          </a:p>
          <a:p>
            <a:r>
              <a:rPr lang="en-US" dirty="0" smtClean="0"/>
              <a:t>ANSI/HPS </a:t>
            </a:r>
            <a:r>
              <a:rPr lang="en-US" dirty="0"/>
              <a:t>N13.39-2001 </a:t>
            </a:r>
            <a:r>
              <a:rPr lang="en-US" i="1" dirty="0"/>
              <a:t>Design of Internal Dosimetry Programs</a:t>
            </a:r>
          </a:p>
          <a:p>
            <a:pPr lvl="1"/>
            <a:r>
              <a:rPr lang="en-US" dirty="0"/>
              <a:t>Provides suggested training and education for internal dosimetrists</a:t>
            </a:r>
          </a:p>
          <a:p>
            <a:endParaRPr lang="en-US"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Requirements/Recommendations</a:t>
            </a:r>
            <a:br>
              <a:rPr lang="en-US" dirty="0" smtClean="0"/>
            </a:br>
            <a:r>
              <a:rPr lang="en-US" dirty="0" smtClean="0"/>
              <a:t>for Program</a:t>
            </a:r>
            <a:endParaRPr lang="en-US" dirty="0"/>
          </a:p>
        </p:txBody>
      </p:sp>
      <p:sp>
        <p:nvSpPr>
          <p:cNvPr id="3" name="Content Placeholder 2"/>
          <p:cNvSpPr>
            <a:spLocks noGrp="1"/>
          </p:cNvSpPr>
          <p:nvPr>
            <p:ph idx="1"/>
          </p:nvPr>
        </p:nvSpPr>
        <p:spPr/>
        <p:txBody>
          <a:bodyPr/>
          <a:lstStyle/>
          <a:p>
            <a:r>
              <a:rPr lang="en-US" dirty="0" smtClean="0"/>
              <a:t>ICRP</a:t>
            </a:r>
          </a:p>
          <a:p>
            <a:pPr lvl="1"/>
            <a:r>
              <a:rPr lang="en-US" dirty="0" smtClean="0"/>
              <a:t>the handling of large quantities of gaseous and volatile materials, e.g. tritium and its compounds in large scale production processes, in heavy water reactors and in </a:t>
            </a:r>
            <a:r>
              <a:rPr lang="en-US" dirty="0" err="1" smtClean="0"/>
              <a:t>luminising</a:t>
            </a:r>
            <a:r>
              <a:rPr lang="en-US" dirty="0" smtClean="0"/>
              <a:t>,</a:t>
            </a:r>
          </a:p>
          <a:p>
            <a:pPr lvl="1"/>
            <a:r>
              <a:rPr lang="en-US" dirty="0" smtClean="0"/>
              <a:t>the processing of plutonium and other </a:t>
            </a:r>
            <a:r>
              <a:rPr lang="en-US" dirty="0" err="1" smtClean="0"/>
              <a:t>transuranic</a:t>
            </a:r>
            <a:r>
              <a:rPr lang="en-US" dirty="0" smtClean="0"/>
              <a:t> elements,</a:t>
            </a:r>
          </a:p>
          <a:p>
            <a:pPr lvl="1"/>
            <a:r>
              <a:rPr lang="en-US" dirty="0" smtClean="0"/>
              <a:t>the processing of thorium ores and use of thorium and its compounds (these activities can lead to internal exposure from both radioactive dusts and </a:t>
            </a:r>
            <a:r>
              <a:rPr lang="en-US" dirty="0" err="1" smtClean="0"/>
              <a:t>thoron</a:t>
            </a:r>
            <a:r>
              <a:rPr lang="en-US" dirty="0" smtClean="0"/>
              <a:t> and its progeny),</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Requirements/Recommendations</a:t>
            </a:r>
            <a:br>
              <a:rPr lang="en-US" dirty="0" smtClean="0"/>
            </a:br>
            <a:r>
              <a:rPr lang="en-US" dirty="0" smtClean="0"/>
              <a:t>for Program</a:t>
            </a:r>
            <a:endParaRPr lang="en-US" dirty="0"/>
          </a:p>
        </p:txBody>
      </p:sp>
      <p:sp>
        <p:nvSpPr>
          <p:cNvPr id="3" name="Content Placeholder 2"/>
          <p:cNvSpPr>
            <a:spLocks noGrp="1"/>
          </p:cNvSpPr>
          <p:nvPr>
            <p:ph idx="1"/>
          </p:nvPr>
        </p:nvSpPr>
        <p:spPr/>
        <p:txBody>
          <a:bodyPr/>
          <a:lstStyle/>
          <a:p>
            <a:r>
              <a:rPr lang="en-US" dirty="0" smtClean="0"/>
              <a:t>ICRP (cont.)</a:t>
            </a:r>
          </a:p>
          <a:p>
            <a:pPr lvl="1"/>
            <a:r>
              <a:rPr lang="en-US" dirty="0" smtClean="0"/>
              <a:t>the milling and refining of high grade uranium ores,</a:t>
            </a:r>
          </a:p>
          <a:p>
            <a:pPr lvl="1"/>
            <a:r>
              <a:rPr lang="en-US" dirty="0" smtClean="0"/>
              <a:t>natural and slightly enriched uranium processing and reactor fuel fabrication,</a:t>
            </a:r>
          </a:p>
          <a:p>
            <a:pPr lvl="1"/>
            <a:r>
              <a:rPr lang="en-US" dirty="0" smtClean="0"/>
              <a:t>the production of large quantities of radionuclides,</a:t>
            </a:r>
          </a:p>
          <a:p>
            <a:pPr lvl="1"/>
            <a:r>
              <a:rPr lang="en-US" dirty="0" smtClean="0"/>
              <a:t>workplaces where radon levels exceed the action level, and</a:t>
            </a:r>
          </a:p>
          <a:p>
            <a:pPr lvl="1"/>
            <a:r>
              <a:rPr lang="en-US" dirty="0" smtClean="0"/>
              <a:t>the handling of large quantities of iodine-131, e.g. for therapy.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Requirements/Recommendations</a:t>
            </a:r>
            <a:br>
              <a:rPr lang="en-US" dirty="0" smtClean="0"/>
            </a:br>
            <a:r>
              <a:rPr lang="en-US" dirty="0" smtClean="0"/>
              <a:t>for Program</a:t>
            </a:r>
            <a:endParaRPr lang="en-US" dirty="0"/>
          </a:p>
        </p:txBody>
      </p:sp>
      <p:sp>
        <p:nvSpPr>
          <p:cNvPr id="4" name="TextBox 3"/>
          <p:cNvSpPr txBox="1"/>
          <p:nvPr/>
        </p:nvSpPr>
        <p:spPr>
          <a:xfrm>
            <a:off x="1371600" y="3200400"/>
            <a:ext cx="6324600" cy="2677656"/>
          </a:xfrm>
          <a:prstGeom prst="rect">
            <a:avLst/>
          </a:prstGeom>
          <a:noFill/>
        </p:spPr>
        <p:txBody>
          <a:bodyPr wrap="square" rtlCol="0">
            <a:spAutoFit/>
          </a:bodyPr>
          <a:lstStyle/>
          <a:p>
            <a:pPr algn="l"/>
            <a:r>
              <a:rPr lang="en-US" dirty="0" smtClean="0"/>
              <a:t>“Each licensee shall monitor (see §20.1204) the occupational intake of radioactive material by and assess the committed effective dose equivalent to (1) Adults likely to receive, in 1 year, an intake in excess of 10 percent of the applicable ALI(s) in table 1, columns 1 and 2, of appendix B to §§20.1001–20.2402” </a:t>
            </a:r>
            <a:endParaRPr lang="en-US" dirty="0"/>
          </a:p>
        </p:txBody>
      </p:sp>
      <p:sp>
        <p:nvSpPr>
          <p:cNvPr id="5" name="Rectangle 4"/>
          <p:cNvSpPr/>
          <p:nvPr/>
        </p:nvSpPr>
        <p:spPr>
          <a:xfrm>
            <a:off x="3276600" y="2057400"/>
            <a:ext cx="1608134" cy="923330"/>
          </a:xfrm>
          <a:prstGeom prst="rect">
            <a:avLst/>
          </a:prstGeom>
          <a:noFill/>
        </p:spPr>
        <p:txBody>
          <a:bodyPr wrap="non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NRC</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NRC </a:t>
            </a:r>
            <a:r>
              <a:rPr lang="en-US" smtClean="0"/>
              <a:t>Regulatory Guides</a:t>
            </a:r>
            <a:endParaRPr lang="en-US"/>
          </a:p>
        </p:txBody>
      </p:sp>
      <p:sp>
        <p:nvSpPr>
          <p:cNvPr id="3" name="Content Placeholder 2"/>
          <p:cNvSpPr>
            <a:spLocks noGrp="1"/>
          </p:cNvSpPr>
          <p:nvPr>
            <p:ph idx="1"/>
          </p:nvPr>
        </p:nvSpPr>
        <p:spPr/>
        <p:txBody>
          <a:bodyPr/>
          <a:lstStyle/>
          <a:p>
            <a:r>
              <a:rPr lang="en-US" sz="2000" dirty="0" err="1" smtClean="0"/>
              <a:t>Reg</a:t>
            </a:r>
            <a:r>
              <a:rPr lang="en-US" sz="2000" dirty="0" smtClean="0"/>
              <a:t> Guide 8.11 </a:t>
            </a:r>
            <a:r>
              <a:rPr lang="en-US" sz="2000" i="1" dirty="0" smtClean="0"/>
              <a:t>Applications of Bioassay for Uranium </a:t>
            </a:r>
            <a:r>
              <a:rPr lang="en-US" sz="2000" dirty="0" smtClean="0"/>
              <a:t>(June, 1974):  “a bioassay program is necessary if air sampling is necessary for the purposes of personnel protection.”</a:t>
            </a:r>
          </a:p>
          <a:p>
            <a:endParaRPr lang="en-US" sz="2000" dirty="0" smtClean="0"/>
          </a:p>
          <a:p>
            <a:r>
              <a:rPr lang="en-US" sz="2000" dirty="0" err="1" smtClean="0"/>
              <a:t>Reg</a:t>
            </a:r>
            <a:r>
              <a:rPr lang="en-US" sz="2000" dirty="0" smtClean="0"/>
              <a:t> Guide 8.22 </a:t>
            </a:r>
            <a:r>
              <a:rPr lang="en-US" sz="2000" i="1" dirty="0" smtClean="0"/>
              <a:t>Bioassay at Uranium Mills </a:t>
            </a:r>
            <a:r>
              <a:rPr lang="en-US" sz="2000" dirty="0" smtClean="0"/>
              <a:t>(August, 1988):  “Routine bioassays are considered by the NRC staff to be necessary for workers (1) routinely exposed to airborne yellowcake or directly involved in maintenance tasks in which yellowcake dust may be produced or (2) routinely exposed to airborne uranium ore dust.”</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NRC Regulatory Guides</a:t>
            </a:r>
            <a:endParaRPr lang="en-US" dirty="0"/>
          </a:p>
        </p:txBody>
      </p:sp>
      <p:sp>
        <p:nvSpPr>
          <p:cNvPr id="3" name="Content Placeholder 2"/>
          <p:cNvSpPr>
            <a:spLocks noGrp="1"/>
          </p:cNvSpPr>
          <p:nvPr>
            <p:ph idx="1"/>
          </p:nvPr>
        </p:nvSpPr>
        <p:spPr/>
        <p:txBody>
          <a:bodyPr/>
          <a:lstStyle/>
          <a:p>
            <a:r>
              <a:rPr lang="en-US" sz="2000" dirty="0" err="1" smtClean="0"/>
              <a:t>Reg</a:t>
            </a:r>
            <a:r>
              <a:rPr lang="en-US" sz="2000" dirty="0" smtClean="0"/>
              <a:t> Guide 8.20 </a:t>
            </a:r>
            <a:r>
              <a:rPr lang="en-US" sz="2000" i="1" dirty="0" smtClean="0"/>
              <a:t>Applications of Bioassay for I-125 and I-131 </a:t>
            </a:r>
            <a:r>
              <a:rPr lang="en-US" sz="2000" dirty="0" smtClean="0"/>
              <a:t>(September, 1979:  “Routine bioassay is necessary when an individual handles in open form unsealed quantities of radioactive iodine that exceed those shown in Table 1 of this guide.”</a:t>
            </a:r>
          </a:p>
          <a:p>
            <a:endParaRPr lang="en-US" sz="2000" dirty="0" smtClean="0"/>
          </a:p>
          <a:p>
            <a:r>
              <a:rPr lang="en-US" sz="2000" dirty="0" err="1" smtClean="0"/>
              <a:t>Reg</a:t>
            </a:r>
            <a:r>
              <a:rPr lang="en-US" sz="2000" dirty="0" smtClean="0"/>
              <a:t> Guide 8.32 (July 1988) </a:t>
            </a:r>
            <a:r>
              <a:rPr lang="en-US" sz="2000" i="1" dirty="0" err="1" smtClean="0"/>
              <a:t>Critera</a:t>
            </a:r>
            <a:r>
              <a:rPr lang="en-US" sz="2000" i="1" dirty="0" smtClean="0"/>
              <a:t> for Establishing a Tritium Bioassay Program</a:t>
            </a:r>
            <a:r>
              <a:rPr lang="en-US" sz="2000" dirty="0" smtClean="0"/>
              <a:t>: “Routine bioassay is necessary when quantities of tritium processed by an individual at any one time or the total amounts processed per month exceed those shown in Table 1 for each form of tritium.</a:t>
            </a:r>
            <a:endParaRPr lang="en-US" sz="20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NRC </a:t>
            </a:r>
            <a:r>
              <a:rPr lang="en-US" dirty="0" err="1" smtClean="0"/>
              <a:t>Reg</a:t>
            </a:r>
            <a:r>
              <a:rPr lang="en-US" dirty="0" smtClean="0"/>
              <a:t> Guides</a:t>
            </a:r>
            <a:endParaRPr lang="en-US" dirty="0"/>
          </a:p>
        </p:txBody>
      </p:sp>
      <p:sp>
        <p:nvSpPr>
          <p:cNvPr id="3" name="Content Placeholder 2"/>
          <p:cNvSpPr>
            <a:spLocks noGrp="1"/>
          </p:cNvSpPr>
          <p:nvPr>
            <p:ph idx="1"/>
          </p:nvPr>
        </p:nvSpPr>
        <p:spPr/>
        <p:txBody>
          <a:bodyPr/>
          <a:lstStyle/>
          <a:p>
            <a:r>
              <a:rPr lang="en-US" dirty="0" err="1" smtClean="0"/>
              <a:t>Reg</a:t>
            </a:r>
            <a:r>
              <a:rPr lang="en-US" dirty="0" smtClean="0"/>
              <a:t> Guide 8.26 (September 1980) </a:t>
            </a:r>
            <a:r>
              <a:rPr lang="en-US" i="1" dirty="0" smtClean="0"/>
              <a:t>Applications of Bioassay for Fission and Activation Products</a:t>
            </a:r>
            <a:r>
              <a:rPr lang="en-US" dirty="0" smtClean="0"/>
              <a:t> amends paragraph 6.2.2 of ANSI N343-1978 in stating, “All facility personnel who routinely enter bioassay areas for routine operations or for maintenance work are to be scheduled for </a:t>
            </a:r>
            <a:r>
              <a:rPr lang="en-US" i="1" dirty="0" smtClean="0"/>
              <a:t>in vivo </a:t>
            </a:r>
            <a:r>
              <a:rPr lang="en-US" dirty="0" smtClean="0"/>
              <a:t>measurements in accordance with the minimum bioassay program.”</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Requirements/Recommendations</a:t>
            </a:r>
            <a:br>
              <a:rPr lang="en-US" dirty="0" smtClean="0"/>
            </a:br>
            <a:r>
              <a:rPr lang="en-US" dirty="0" smtClean="0"/>
              <a:t>for Program</a:t>
            </a:r>
            <a:endParaRPr lang="en-US" dirty="0"/>
          </a:p>
        </p:txBody>
      </p:sp>
      <p:sp>
        <p:nvSpPr>
          <p:cNvPr id="4" name="TextBox 3"/>
          <p:cNvSpPr txBox="1"/>
          <p:nvPr/>
        </p:nvSpPr>
        <p:spPr>
          <a:xfrm>
            <a:off x="1371600" y="3200400"/>
            <a:ext cx="6324600" cy="2554545"/>
          </a:xfrm>
          <a:prstGeom prst="rect">
            <a:avLst/>
          </a:prstGeom>
          <a:noFill/>
        </p:spPr>
        <p:txBody>
          <a:bodyPr wrap="square" rtlCol="0">
            <a:spAutoFit/>
          </a:bodyPr>
          <a:lstStyle/>
          <a:p>
            <a:pPr algn="l"/>
            <a:r>
              <a:rPr lang="en-US" sz="2000" dirty="0" smtClean="0">
                <a:latin typeface="Garamond" pitchFamily="18" charset="0"/>
              </a:rPr>
              <a:t>“For the purpose of monitoring individual exposures to internal radiation, internal dosimetry programs (including routine bioassay programs) shall be conducted for:</a:t>
            </a:r>
          </a:p>
          <a:p>
            <a:pPr algn="l"/>
            <a:r>
              <a:rPr lang="en-US" sz="2000" dirty="0" smtClean="0">
                <a:latin typeface="Garamond" pitchFamily="18" charset="0"/>
              </a:rPr>
              <a:t>(1) Radiological workers who, under typical conditions, are likely to receive a committed</a:t>
            </a:r>
          </a:p>
          <a:p>
            <a:pPr algn="l"/>
            <a:r>
              <a:rPr lang="en-US" sz="2000" dirty="0" smtClean="0">
                <a:latin typeface="Garamond" pitchFamily="18" charset="0"/>
              </a:rPr>
              <a:t>effective dose of 0.1 </a:t>
            </a:r>
            <a:r>
              <a:rPr lang="en-US" sz="2000" dirty="0" err="1" smtClean="0">
                <a:latin typeface="Garamond" pitchFamily="18" charset="0"/>
              </a:rPr>
              <a:t>rem</a:t>
            </a:r>
            <a:r>
              <a:rPr lang="en-US" sz="2000" dirty="0" smtClean="0">
                <a:latin typeface="Garamond" pitchFamily="18" charset="0"/>
              </a:rPr>
              <a:t> (0.001 </a:t>
            </a:r>
            <a:r>
              <a:rPr lang="en-US" sz="2000" dirty="0" err="1" smtClean="0">
                <a:latin typeface="Garamond" pitchFamily="18" charset="0"/>
              </a:rPr>
              <a:t>Sv</a:t>
            </a:r>
            <a:r>
              <a:rPr lang="en-US" sz="2000" dirty="0" smtClean="0">
                <a:latin typeface="Garamond" pitchFamily="18" charset="0"/>
              </a:rPr>
              <a:t>) or more from all occupational radionuclide intakes in a</a:t>
            </a:r>
          </a:p>
          <a:p>
            <a:pPr algn="l"/>
            <a:r>
              <a:rPr lang="en-US" sz="2000" dirty="0" smtClean="0">
                <a:latin typeface="Garamond" pitchFamily="18" charset="0"/>
              </a:rPr>
              <a:t>year…”</a:t>
            </a:r>
            <a:endParaRPr lang="en-US" sz="2000" dirty="0">
              <a:latin typeface="Garamond" pitchFamily="18" charset="0"/>
            </a:endParaRPr>
          </a:p>
        </p:txBody>
      </p:sp>
      <p:sp>
        <p:nvSpPr>
          <p:cNvPr id="5" name="Rectangle 4"/>
          <p:cNvSpPr/>
          <p:nvPr/>
        </p:nvSpPr>
        <p:spPr>
          <a:xfrm>
            <a:off x="3276600" y="2057400"/>
            <a:ext cx="1608133" cy="923330"/>
          </a:xfrm>
          <a:prstGeom prst="rect">
            <a:avLst/>
          </a:prstGeom>
          <a:noFill/>
        </p:spPr>
        <p:txBody>
          <a:bodyPr wrap="non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DOE</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Requirements/Recommendations</a:t>
            </a:r>
            <a:br>
              <a:rPr lang="en-US" dirty="0" smtClean="0"/>
            </a:br>
            <a:r>
              <a:rPr lang="en-US" dirty="0" smtClean="0"/>
              <a:t>for Program</a:t>
            </a:r>
            <a:endParaRPr lang="en-US" dirty="0"/>
          </a:p>
        </p:txBody>
      </p:sp>
      <p:sp>
        <p:nvSpPr>
          <p:cNvPr id="4" name="TextBox 3"/>
          <p:cNvSpPr txBox="1"/>
          <p:nvPr/>
        </p:nvSpPr>
        <p:spPr>
          <a:xfrm>
            <a:off x="1295400" y="3200400"/>
            <a:ext cx="6324600" cy="2462213"/>
          </a:xfrm>
          <a:prstGeom prst="rect">
            <a:avLst/>
          </a:prstGeom>
          <a:noFill/>
        </p:spPr>
        <p:txBody>
          <a:bodyPr wrap="square" rtlCol="0">
            <a:spAutoFit/>
          </a:bodyPr>
          <a:lstStyle/>
          <a:p>
            <a:r>
              <a:rPr lang="en-US" sz="2200" dirty="0" smtClean="0">
                <a:latin typeface="Garamond" pitchFamily="18" charset="0"/>
              </a:rPr>
              <a:t>d) Internal dose monitoring programs implemented to demonstrate compliance with §835.402(c) shall be adequate to demonstrate compliance with the dose limits established in subpart C of this part and shall be:</a:t>
            </a:r>
          </a:p>
          <a:p>
            <a:r>
              <a:rPr lang="en-US" sz="2200" dirty="0" smtClean="0">
                <a:latin typeface="Garamond" pitchFamily="18" charset="0"/>
              </a:rPr>
              <a:t>(1) Accredited, or excepted from accreditation, in accordance with the DOE Laboratory Accreditation Program for Radiobioassay;…</a:t>
            </a:r>
          </a:p>
        </p:txBody>
      </p:sp>
      <p:sp>
        <p:nvSpPr>
          <p:cNvPr id="5" name="Rectangle 4"/>
          <p:cNvSpPr/>
          <p:nvPr/>
        </p:nvSpPr>
        <p:spPr>
          <a:xfrm>
            <a:off x="3276600" y="2057400"/>
            <a:ext cx="1608133" cy="923330"/>
          </a:xfrm>
          <a:prstGeom prst="rect">
            <a:avLst/>
          </a:prstGeom>
          <a:noFill/>
        </p:spPr>
        <p:txBody>
          <a:bodyPr wrap="non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DOE</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 </a:t>
            </a:r>
            <a:r>
              <a:rPr lang="en-US" dirty="0" err="1" smtClean="0"/>
              <a:t>RadCon</a:t>
            </a:r>
            <a:r>
              <a:rPr lang="en-US" dirty="0" smtClean="0"/>
              <a:t> Standard</a:t>
            </a:r>
            <a:endParaRPr lang="en-US" dirty="0"/>
          </a:p>
        </p:txBody>
      </p:sp>
      <p:sp>
        <p:nvSpPr>
          <p:cNvPr id="4" name="TextBox 3"/>
          <p:cNvSpPr txBox="1"/>
          <p:nvPr/>
        </p:nvSpPr>
        <p:spPr>
          <a:xfrm>
            <a:off x="1676400" y="2743200"/>
            <a:ext cx="6629400" cy="2308324"/>
          </a:xfrm>
          <a:prstGeom prst="rect">
            <a:avLst/>
          </a:prstGeom>
          <a:noFill/>
        </p:spPr>
        <p:txBody>
          <a:bodyPr wrap="square" rtlCol="0">
            <a:spAutoFit/>
          </a:bodyPr>
          <a:lstStyle/>
          <a:p>
            <a:r>
              <a:rPr lang="en-US" sz="2400" dirty="0" smtClean="0">
                <a:latin typeface="Garamond" pitchFamily="18" charset="0"/>
              </a:rPr>
              <a:t>DOE-STD-1098-2008 </a:t>
            </a:r>
            <a:r>
              <a:rPr lang="en-US" sz="2400" i="1" dirty="0" smtClean="0">
                <a:latin typeface="Garamond" pitchFamily="18" charset="0"/>
              </a:rPr>
              <a:t>Radiological Control</a:t>
            </a:r>
            <a:r>
              <a:rPr lang="en-US" sz="2400" dirty="0" smtClean="0">
                <a:latin typeface="Garamond" pitchFamily="18" charset="0"/>
              </a:rPr>
              <a:t>  Part 2 Section 521 (4):  “Individuals whose routine duties may involve exposure to surface or airborne contamination or to radionuclides readily absorbed through the skin, such as tritium, should be considered for participation in the bioassay program.</a:t>
            </a:r>
            <a:endParaRPr lang="en-US" sz="2400" dirty="0">
              <a:latin typeface="Garamond"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Bioassay monitoring program types</a:t>
            </a:r>
            <a:endParaRPr lang="en-US" dirty="0"/>
          </a:p>
        </p:txBody>
      </p:sp>
      <p:sp>
        <p:nvSpPr>
          <p:cNvPr id="5" name="Text Placeholder 4"/>
          <p:cNvSpPr>
            <a:spLocks noGrp="1"/>
          </p:cNvSpPr>
          <p:nvPr>
            <p:ph type="body" idx="1"/>
          </p:nvPr>
        </p:nvSpPr>
        <p:spPr/>
        <p:txBody>
          <a:bodyPr/>
          <a:lstStyle/>
          <a:p>
            <a:r>
              <a:rPr lang="en-US" dirty="0" smtClean="0"/>
              <a:t>Bioassay Program Design</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Bioassay Programs</a:t>
            </a:r>
            <a:endParaRPr lang="en-US" dirty="0"/>
          </a:p>
        </p:txBody>
      </p:sp>
      <p:sp>
        <p:nvSpPr>
          <p:cNvPr id="3" name="Content Placeholder 2"/>
          <p:cNvSpPr>
            <a:spLocks noGrp="1"/>
          </p:cNvSpPr>
          <p:nvPr>
            <p:ph idx="1"/>
          </p:nvPr>
        </p:nvSpPr>
        <p:spPr/>
        <p:txBody>
          <a:bodyPr/>
          <a:lstStyle/>
          <a:p>
            <a:r>
              <a:rPr lang="en-US" dirty="0" smtClean="0"/>
              <a:t>There are a number of different types of bioassay programs that can go by a variety of names</a:t>
            </a:r>
          </a:p>
          <a:p>
            <a:pPr lvl="1"/>
            <a:r>
              <a:rPr lang="en-US" dirty="0" smtClean="0"/>
              <a:t>Routine</a:t>
            </a:r>
          </a:p>
          <a:p>
            <a:pPr lvl="1"/>
            <a:r>
              <a:rPr lang="en-US" dirty="0" smtClean="0"/>
              <a:t>Confirmatory</a:t>
            </a:r>
          </a:p>
          <a:p>
            <a:pPr lvl="1"/>
            <a:r>
              <a:rPr lang="en-US" dirty="0" smtClean="0"/>
              <a:t>Special</a:t>
            </a:r>
          </a:p>
          <a:p>
            <a:pPr lvl="1"/>
            <a:r>
              <a:rPr lang="en-US" dirty="0" smtClean="0"/>
              <a:t>Baseline/Termination</a:t>
            </a:r>
          </a:p>
          <a:p>
            <a:pPr lvl="1"/>
            <a:r>
              <a:rPr lang="en-US" dirty="0" smtClean="0"/>
              <a:t>Operational</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noFill/>
          <a:ln/>
        </p:spPr>
        <p:txBody>
          <a:bodyPr/>
          <a:lstStyle/>
          <a:p>
            <a:r>
              <a:rPr lang="en-US"/>
              <a:t>Confirmatory Bioassay</a:t>
            </a:r>
          </a:p>
        </p:txBody>
      </p:sp>
      <p:sp>
        <p:nvSpPr>
          <p:cNvPr id="6147" name="Rectangle 3"/>
          <p:cNvSpPr>
            <a:spLocks noGrp="1" noChangeArrowheads="1"/>
          </p:cNvSpPr>
          <p:nvPr>
            <p:ph idx="1"/>
          </p:nvPr>
        </p:nvSpPr>
        <p:spPr/>
        <p:txBody>
          <a:bodyPr/>
          <a:lstStyle/>
          <a:p>
            <a:r>
              <a:rPr lang="en-US" dirty="0">
                <a:effectLst/>
              </a:rPr>
              <a:t>Performed at prescribed times that are not directly related to work activities</a:t>
            </a:r>
          </a:p>
          <a:p>
            <a:r>
              <a:rPr lang="en-US" dirty="0">
                <a:effectLst/>
              </a:rPr>
              <a:t>Collected from workers exposed to “known” levels of radioactive material</a:t>
            </a:r>
          </a:p>
          <a:p>
            <a:pPr lvl="1"/>
            <a:r>
              <a:rPr lang="en-US" dirty="0">
                <a:effectLst/>
              </a:rPr>
              <a:t>where “known” could be zero</a:t>
            </a:r>
          </a:p>
          <a:p>
            <a:r>
              <a:rPr lang="en-US" dirty="0">
                <a:effectLst/>
              </a:rPr>
              <a:t>Shows that engineered and procedural controls have been effective in preventing or controlling intakes</a:t>
            </a:r>
          </a:p>
          <a:p>
            <a:r>
              <a:rPr lang="en-US" dirty="0">
                <a:effectLst/>
              </a:rPr>
              <a:t>Final QC check of radiological protection </a:t>
            </a:r>
            <a:r>
              <a:rPr lang="en-US" dirty="0" smtClean="0">
                <a:effectLst/>
              </a:rPr>
              <a:t>program</a:t>
            </a:r>
            <a:endParaRPr lang="en-US" dirty="0">
              <a:effectLs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Routine Bioassay</a:t>
            </a:r>
            <a:endParaRPr lang="en-US" dirty="0"/>
          </a:p>
        </p:txBody>
      </p:sp>
      <p:sp>
        <p:nvSpPr>
          <p:cNvPr id="3" name="Content Placeholder 2"/>
          <p:cNvSpPr>
            <a:spLocks noGrp="1"/>
          </p:cNvSpPr>
          <p:nvPr>
            <p:ph idx="1"/>
          </p:nvPr>
        </p:nvSpPr>
        <p:spPr/>
        <p:txBody>
          <a:bodyPr/>
          <a:lstStyle/>
          <a:p>
            <a:r>
              <a:rPr lang="en-US" dirty="0" smtClean="0"/>
              <a:t>Same as confirmatory but meets the requirements for routine monitoring.</a:t>
            </a:r>
          </a:p>
          <a:p>
            <a:endParaRPr lang="en-US" dirty="0" smtClean="0"/>
          </a:p>
          <a:p>
            <a:r>
              <a:rPr lang="en-US" dirty="0" smtClean="0"/>
              <a:t>Usually administered at periodic frequencies.</a:t>
            </a:r>
          </a:p>
          <a:p>
            <a:endParaRPr lang="en-US" dirty="0" smtClean="0"/>
          </a:p>
          <a:p>
            <a:r>
              <a:rPr lang="en-US" dirty="0" smtClean="0"/>
              <a:t>Follows chronic intakes.</a:t>
            </a:r>
          </a:p>
          <a:p>
            <a:endParaRPr lang="en-US" dirty="0" smtClean="0"/>
          </a:p>
          <a:p>
            <a:r>
              <a:rPr lang="en-US" dirty="0" smtClean="0"/>
              <a:t>Unusual during current times due to minimization of contamination in the workplace.</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noFill/>
          <a:ln/>
        </p:spPr>
        <p:txBody>
          <a:bodyPr/>
          <a:lstStyle/>
          <a:p>
            <a:r>
              <a:rPr lang="en-US"/>
              <a:t>Special Bioassay</a:t>
            </a:r>
          </a:p>
        </p:txBody>
      </p:sp>
      <p:sp>
        <p:nvSpPr>
          <p:cNvPr id="8195" name="Rectangle 3"/>
          <p:cNvSpPr>
            <a:spLocks noGrp="1" noChangeArrowheads="1"/>
          </p:cNvSpPr>
          <p:nvPr>
            <p:ph idx="1"/>
          </p:nvPr>
        </p:nvSpPr>
        <p:spPr/>
        <p:txBody>
          <a:bodyPr/>
          <a:lstStyle/>
          <a:p>
            <a:r>
              <a:rPr lang="en-US" dirty="0">
                <a:effectLst/>
              </a:rPr>
              <a:t>Collected from workers potentially exposed to unexpected or unknown levels of radioactive material that could result in a CED in excess of the monitoring level </a:t>
            </a:r>
            <a:r>
              <a:rPr lang="en-US" dirty="0" smtClean="0">
                <a:effectLst/>
              </a:rPr>
              <a:t>or </a:t>
            </a:r>
            <a:r>
              <a:rPr lang="en-US" dirty="0">
                <a:effectLst/>
              </a:rPr>
              <a:t>other investigation </a:t>
            </a:r>
            <a:r>
              <a:rPr lang="en-US" dirty="0" smtClean="0">
                <a:effectLst/>
              </a:rPr>
              <a:t>levels</a:t>
            </a:r>
          </a:p>
          <a:p>
            <a:endParaRPr lang="en-US" dirty="0">
              <a:effectLst/>
            </a:endParaRPr>
          </a:p>
          <a:p>
            <a:r>
              <a:rPr lang="en-US" dirty="0">
                <a:effectLst/>
              </a:rPr>
              <a:t>Used to confirm and evaluate intakes of radioactive material by workers and determine compliance with regulations</a:t>
            </a:r>
          </a:p>
          <a:p>
            <a:endParaRPr lang="en-US" dirty="0">
              <a:effectLst/>
            </a:endParaRPr>
          </a:p>
          <a:p>
            <a:endParaRPr lang="en-US" dirty="0">
              <a:effectLs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Special Bioassay Required</a:t>
            </a:r>
          </a:p>
        </p:txBody>
      </p:sp>
      <p:sp>
        <p:nvSpPr>
          <p:cNvPr id="22531" name="Rectangle 3"/>
          <p:cNvSpPr>
            <a:spLocks noGrp="1" noChangeArrowheads="1"/>
          </p:cNvSpPr>
          <p:nvPr>
            <p:ph idx="1"/>
          </p:nvPr>
        </p:nvSpPr>
        <p:spPr/>
        <p:txBody>
          <a:bodyPr/>
          <a:lstStyle/>
          <a:p>
            <a:pPr>
              <a:lnSpc>
                <a:spcPct val="90000"/>
              </a:lnSpc>
            </a:pPr>
            <a:r>
              <a:rPr lang="en-US">
                <a:effectLst/>
              </a:rPr>
              <a:t>Facial or nasal contamination</a:t>
            </a:r>
          </a:p>
          <a:p>
            <a:pPr>
              <a:lnSpc>
                <a:spcPct val="90000"/>
              </a:lnSpc>
            </a:pPr>
            <a:r>
              <a:rPr lang="en-US">
                <a:effectLst/>
              </a:rPr>
              <a:t>Potential exposure to airborne radioactivity without respiratory protection</a:t>
            </a:r>
          </a:p>
          <a:p>
            <a:pPr>
              <a:lnSpc>
                <a:spcPct val="90000"/>
              </a:lnSpc>
            </a:pPr>
            <a:r>
              <a:rPr lang="en-US">
                <a:effectLst/>
              </a:rPr>
              <a:t>Damage to or failure of a respirator</a:t>
            </a:r>
          </a:p>
          <a:p>
            <a:pPr>
              <a:lnSpc>
                <a:spcPct val="90000"/>
              </a:lnSpc>
            </a:pPr>
            <a:r>
              <a:rPr lang="en-US">
                <a:effectLst/>
              </a:rPr>
              <a:t>Protection factor of respirator exceeded</a:t>
            </a:r>
          </a:p>
          <a:p>
            <a:pPr>
              <a:lnSpc>
                <a:spcPct val="90000"/>
              </a:lnSpc>
            </a:pPr>
            <a:r>
              <a:rPr lang="en-US">
                <a:effectLst/>
              </a:rPr>
              <a:t>Significant skin contamination</a:t>
            </a:r>
          </a:p>
          <a:p>
            <a:pPr>
              <a:lnSpc>
                <a:spcPct val="90000"/>
              </a:lnSpc>
            </a:pPr>
            <a:r>
              <a:rPr lang="en-US">
                <a:effectLst/>
              </a:rPr>
              <a:t>Significant workplace contamination</a:t>
            </a:r>
          </a:p>
          <a:p>
            <a:pPr>
              <a:lnSpc>
                <a:spcPct val="90000"/>
              </a:lnSpc>
            </a:pPr>
            <a:endParaRPr lang="en-US">
              <a:effectLs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a:t>Baseline/Termination Bioassay</a:t>
            </a:r>
          </a:p>
        </p:txBody>
      </p:sp>
      <p:sp>
        <p:nvSpPr>
          <p:cNvPr id="12291" name="Rectangle 3"/>
          <p:cNvSpPr>
            <a:spLocks noGrp="1" noChangeArrowheads="1"/>
          </p:cNvSpPr>
          <p:nvPr>
            <p:ph idx="1"/>
          </p:nvPr>
        </p:nvSpPr>
        <p:spPr/>
        <p:txBody>
          <a:bodyPr/>
          <a:lstStyle/>
          <a:p>
            <a:r>
              <a:rPr lang="en-US" dirty="0">
                <a:effectLst/>
              </a:rPr>
              <a:t>Baseline bioassay</a:t>
            </a:r>
          </a:p>
          <a:p>
            <a:pPr lvl="1"/>
            <a:r>
              <a:rPr lang="en-US" dirty="0">
                <a:effectLst/>
              </a:rPr>
              <a:t>Collected from new workers prior to beginning work with a potential for occupational exposure</a:t>
            </a:r>
          </a:p>
          <a:p>
            <a:r>
              <a:rPr lang="en-US" dirty="0">
                <a:effectLst/>
              </a:rPr>
              <a:t>Termination bioassay</a:t>
            </a:r>
          </a:p>
          <a:p>
            <a:pPr lvl="1"/>
            <a:r>
              <a:rPr lang="en-US" dirty="0">
                <a:effectLst/>
              </a:rPr>
              <a:t>Collected from workers when they terminate participation in a routine bioassay program</a:t>
            </a:r>
          </a:p>
          <a:p>
            <a:r>
              <a:rPr lang="en-US" dirty="0">
                <a:effectLst/>
              </a:rPr>
              <a:t>Both are used to establish the radiological status of the worker when starting or stopping participation in a bioassay program</a:t>
            </a:r>
          </a:p>
        </p:txBody>
      </p:sp>
      <p:sp>
        <p:nvSpPr>
          <p:cNvPr id="6" name="Slide Number Placeholder 5"/>
          <p:cNvSpPr>
            <a:spLocks noGrp="1"/>
          </p:cNvSpPr>
          <p:nvPr>
            <p:ph type="sldNum" sz="quarter" idx="4294967295"/>
          </p:nvPr>
        </p:nvSpPr>
        <p:spPr>
          <a:xfrm>
            <a:off x="7010400" y="6245225"/>
            <a:ext cx="2133600" cy="476250"/>
          </a:xfrm>
          <a:prstGeom prst="rect">
            <a:avLst/>
          </a:prstGeom>
        </p:spPr>
        <p:txBody>
          <a:bodyPr/>
          <a:lstStyle/>
          <a:p>
            <a:fld id="{79F8C5FE-454A-4042-9250-98FF083D9B34}" type="slidenum">
              <a:rPr lang="en-US"/>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p:txBody>
          <a:bodyPr/>
          <a:lstStyle/>
          <a:p>
            <a:r>
              <a:rPr lang="en-US" dirty="0"/>
              <a:t>Baseline Bioassay Advice</a:t>
            </a:r>
          </a:p>
        </p:txBody>
      </p:sp>
      <p:sp>
        <p:nvSpPr>
          <p:cNvPr id="339971" name="Rectangle 3"/>
          <p:cNvSpPr>
            <a:spLocks noGrp="1" noChangeArrowheads="1"/>
          </p:cNvSpPr>
          <p:nvPr>
            <p:ph idx="1"/>
          </p:nvPr>
        </p:nvSpPr>
        <p:spPr/>
        <p:txBody>
          <a:bodyPr/>
          <a:lstStyle/>
          <a:p>
            <a:pPr>
              <a:lnSpc>
                <a:spcPct val="80000"/>
              </a:lnSpc>
            </a:pPr>
            <a:r>
              <a:rPr lang="en-US" dirty="0"/>
              <a:t>If a worker has never worked in a radiological facility, then don’t bother performing a baseline bioassay</a:t>
            </a:r>
          </a:p>
          <a:p>
            <a:pPr>
              <a:lnSpc>
                <a:spcPct val="80000"/>
              </a:lnSpc>
            </a:pPr>
            <a:r>
              <a:rPr lang="en-US" dirty="0"/>
              <a:t>If a worker has been on a bioassay program before, then perform a baseline bioassay for radionuclides of interest to you</a:t>
            </a:r>
          </a:p>
          <a:p>
            <a:pPr>
              <a:lnSpc>
                <a:spcPct val="80000"/>
              </a:lnSpc>
            </a:pPr>
            <a:r>
              <a:rPr lang="en-US" dirty="0"/>
              <a:t>If you don’t perform a baseline bioassay, then you may end up owning all subsequent positive results</a:t>
            </a:r>
          </a:p>
          <a:p>
            <a:pPr>
              <a:lnSpc>
                <a:spcPct val="80000"/>
              </a:lnSpc>
            </a:pPr>
            <a:r>
              <a:rPr lang="en-US" dirty="0"/>
              <a:t>If you commit a Type </a:t>
            </a:r>
            <a:r>
              <a:rPr lang="en-US" dirty="0" smtClean="0"/>
              <a:t>I </a:t>
            </a:r>
            <a:r>
              <a:rPr lang="en-US" dirty="0"/>
              <a:t>or Type </a:t>
            </a:r>
            <a:r>
              <a:rPr lang="en-US" dirty="0" smtClean="0"/>
              <a:t>II </a:t>
            </a:r>
            <a:r>
              <a:rPr lang="en-US" dirty="0"/>
              <a:t>error on a baseline bioassay, then you may end up owning all subsequent positive results</a:t>
            </a:r>
          </a:p>
          <a:p>
            <a:pPr>
              <a:lnSpc>
                <a:spcPct val="80000"/>
              </a:lnSpc>
            </a:pPr>
            <a:endParaRPr lang="en-US" sz="2800" dirty="0"/>
          </a:p>
          <a:p>
            <a:pPr>
              <a:lnSpc>
                <a:spcPct val="80000"/>
              </a:lnSpc>
            </a:pPr>
            <a:endParaRPr lang="en-US" sz="28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noFill/>
          <a:ln/>
        </p:spPr>
        <p:txBody>
          <a:bodyPr/>
          <a:lstStyle/>
          <a:p>
            <a:r>
              <a:rPr lang="en-US" dirty="0"/>
              <a:t>Operational Bioassay</a:t>
            </a:r>
          </a:p>
        </p:txBody>
      </p:sp>
      <p:sp>
        <p:nvSpPr>
          <p:cNvPr id="7171" name="Rectangle 3"/>
          <p:cNvSpPr>
            <a:spLocks noGrp="1" noChangeArrowheads="1"/>
          </p:cNvSpPr>
          <p:nvPr>
            <p:ph idx="1"/>
          </p:nvPr>
        </p:nvSpPr>
        <p:spPr/>
        <p:txBody>
          <a:bodyPr/>
          <a:lstStyle/>
          <a:p>
            <a:pPr>
              <a:lnSpc>
                <a:spcPct val="90000"/>
              </a:lnSpc>
            </a:pPr>
            <a:r>
              <a:rPr lang="en-US" dirty="0">
                <a:effectLst/>
              </a:rPr>
              <a:t>Collected from workers after completion of specified tasks (aka job-specific bioassay)</a:t>
            </a:r>
          </a:p>
          <a:p>
            <a:pPr>
              <a:lnSpc>
                <a:spcPct val="90000"/>
              </a:lnSpc>
            </a:pPr>
            <a:r>
              <a:rPr lang="en-US" dirty="0">
                <a:effectLst/>
              </a:rPr>
              <a:t>Surrogate for confirmatory program for short term workers</a:t>
            </a:r>
          </a:p>
          <a:p>
            <a:pPr>
              <a:lnSpc>
                <a:spcPct val="90000"/>
              </a:lnSpc>
            </a:pPr>
            <a:r>
              <a:rPr lang="en-US" dirty="0">
                <a:effectLst/>
              </a:rPr>
              <a:t>Provides detailed information on exposures related to the specific job</a:t>
            </a:r>
          </a:p>
          <a:p>
            <a:pPr>
              <a:lnSpc>
                <a:spcPct val="90000"/>
              </a:lnSpc>
            </a:pPr>
            <a:r>
              <a:rPr lang="en-US" dirty="0">
                <a:effectLst/>
              </a:rPr>
              <a:t>Provides more timely detection of intakes and increases probability of detecting intakes</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Who should be monitored?</a:t>
            </a:r>
            <a:endParaRPr lang="en-US" dirty="0"/>
          </a:p>
        </p:txBody>
      </p:sp>
      <p:sp>
        <p:nvSpPr>
          <p:cNvPr id="5" name="Text Placeholder 4"/>
          <p:cNvSpPr>
            <a:spLocks noGrp="1"/>
          </p:cNvSpPr>
          <p:nvPr>
            <p:ph type="body" idx="1"/>
          </p:nvPr>
        </p:nvSpPr>
        <p:spPr/>
        <p:txBody>
          <a:bodyPr/>
          <a:lstStyle/>
          <a:p>
            <a:r>
              <a:rPr lang="en-US" dirty="0" smtClean="0"/>
              <a:t>Bioassay Program Design</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different approaches</a:t>
            </a:r>
            <a:endParaRPr lang="en-US" dirty="0"/>
          </a:p>
        </p:txBody>
      </p:sp>
      <p:sp>
        <p:nvSpPr>
          <p:cNvPr id="3" name="Content Placeholder 2"/>
          <p:cNvSpPr>
            <a:spLocks noGrp="1"/>
          </p:cNvSpPr>
          <p:nvPr>
            <p:ph idx="1"/>
          </p:nvPr>
        </p:nvSpPr>
        <p:spPr/>
        <p:txBody>
          <a:bodyPr/>
          <a:lstStyle/>
          <a:p>
            <a:r>
              <a:rPr lang="en-US" dirty="0" smtClean="0"/>
              <a:t>ICRP </a:t>
            </a:r>
            <a:r>
              <a:rPr lang="en-US" dirty="0" smtClean="0">
                <a:sym typeface="Wingdings" pitchFamily="2" charset="2"/>
              </a:rPr>
              <a:t> “monitoring”</a:t>
            </a:r>
          </a:p>
          <a:p>
            <a:endParaRPr lang="en-US" dirty="0" smtClean="0">
              <a:sym typeface="Wingdings" pitchFamily="2" charset="2"/>
            </a:endParaRPr>
          </a:p>
          <a:p>
            <a:r>
              <a:rPr lang="en-US" dirty="0" smtClean="0">
                <a:sym typeface="Wingdings" pitchFamily="2" charset="2"/>
              </a:rPr>
              <a:t>NRC  “assessing”</a:t>
            </a:r>
          </a:p>
          <a:p>
            <a:endParaRPr lang="en-US" dirty="0" smtClean="0">
              <a:sym typeface="Wingdings" pitchFamily="2" charset="2"/>
            </a:endParaRPr>
          </a:p>
          <a:p>
            <a:r>
              <a:rPr lang="en-US" dirty="0" smtClean="0">
                <a:sym typeface="Wingdings" pitchFamily="2" charset="2"/>
              </a:rPr>
              <a:t>DOE  “conducting”</a:t>
            </a:r>
          </a:p>
          <a:p>
            <a:endParaRPr lang="en-US" dirty="0" smtClean="0">
              <a:sym typeface="Wingdings" pitchFamily="2" charset="2"/>
            </a:endParaRPr>
          </a:p>
          <a:p>
            <a:r>
              <a:rPr lang="en-US" dirty="0" smtClean="0">
                <a:sym typeface="Wingdings" pitchFamily="2" charset="2"/>
              </a:rPr>
              <a:t>… and the dreaded “likely to receive”…</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r>
              <a:rPr lang="en-US" dirty="0"/>
              <a:t>Potential versus Likelihood</a:t>
            </a:r>
          </a:p>
        </p:txBody>
      </p:sp>
      <p:sp>
        <p:nvSpPr>
          <p:cNvPr id="338947" name="Rectangle 3"/>
          <p:cNvSpPr>
            <a:spLocks noGrp="1" noChangeArrowheads="1"/>
          </p:cNvSpPr>
          <p:nvPr>
            <p:ph idx="1"/>
          </p:nvPr>
        </p:nvSpPr>
        <p:spPr/>
        <p:txBody>
          <a:bodyPr/>
          <a:lstStyle/>
          <a:p>
            <a:r>
              <a:rPr lang="en-US" dirty="0"/>
              <a:t>Few workers in the US nuclear industry are truly “likely” to exceed the monitoring level as a result of routine operations</a:t>
            </a:r>
          </a:p>
          <a:p>
            <a:r>
              <a:rPr lang="en-US" dirty="0"/>
              <a:t>However, because of difficulties associated with determining likelihood, we tend to monitor workers who have a reasonable potential to exceed the monitoring level</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dirty="0"/>
              <a:t>Likelihood</a:t>
            </a:r>
          </a:p>
        </p:txBody>
      </p:sp>
      <p:sp>
        <p:nvSpPr>
          <p:cNvPr id="160771" name="Rectangle 3"/>
          <p:cNvSpPr>
            <a:spLocks noGrp="1" noChangeArrowheads="1"/>
          </p:cNvSpPr>
          <p:nvPr>
            <p:ph idx="1"/>
          </p:nvPr>
        </p:nvSpPr>
        <p:spPr/>
        <p:txBody>
          <a:bodyPr/>
          <a:lstStyle/>
          <a:p>
            <a:pPr>
              <a:lnSpc>
                <a:spcPct val="80000"/>
              </a:lnSpc>
            </a:pPr>
            <a:r>
              <a:rPr lang="en-US" dirty="0">
                <a:effectLst/>
              </a:rPr>
              <a:t>The likelihood of exceeding the monitoring level will depend on</a:t>
            </a:r>
          </a:p>
          <a:p>
            <a:pPr lvl="1">
              <a:lnSpc>
                <a:spcPct val="80000"/>
              </a:lnSpc>
            </a:pPr>
            <a:r>
              <a:rPr lang="en-US" dirty="0">
                <a:effectLst/>
              </a:rPr>
              <a:t>the amount of radioactive material present and the radionuclides involved</a:t>
            </a:r>
          </a:p>
          <a:p>
            <a:pPr lvl="1">
              <a:lnSpc>
                <a:spcPct val="80000"/>
              </a:lnSpc>
            </a:pPr>
            <a:r>
              <a:rPr lang="en-US" dirty="0">
                <a:effectLst/>
              </a:rPr>
              <a:t>the physical and chemical form of the radioactive material</a:t>
            </a:r>
          </a:p>
          <a:p>
            <a:pPr lvl="1">
              <a:lnSpc>
                <a:spcPct val="80000"/>
              </a:lnSpc>
            </a:pPr>
            <a:r>
              <a:rPr lang="en-US" dirty="0">
                <a:effectLst/>
              </a:rPr>
              <a:t>the type of containment used </a:t>
            </a:r>
          </a:p>
          <a:p>
            <a:pPr lvl="1">
              <a:lnSpc>
                <a:spcPct val="80000"/>
              </a:lnSpc>
            </a:pPr>
            <a:r>
              <a:rPr lang="en-US" dirty="0">
                <a:effectLst/>
              </a:rPr>
              <a:t>the operations performed </a:t>
            </a:r>
          </a:p>
          <a:p>
            <a:pPr lvl="1">
              <a:lnSpc>
                <a:spcPct val="80000"/>
              </a:lnSpc>
            </a:pPr>
            <a:r>
              <a:rPr lang="en-US" dirty="0">
                <a:effectLst/>
              </a:rPr>
              <a:t>the general working conditions</a:t>
            </a:r>
          </a:p>
          <a:p>
            <a:pPr lvl="1">
              <a:lnSpc>
                <a:spcPct val="80000"/>
              </a:lnSpc>
            </a:pPr>
            <a:r>
              <a:rPr lang="en-US" dirty="0">
                <a:effectLst/>
              </a:rPr>
              <a:t>past operating history</a:t>
            </a:r>
          </a:p>
          <a:p>
            <a:pPr lvl="1">
              <a:lnSpc>
                <a:spcPct val="80000"/>
              </a:lnSpc>
            </a:pPr>
            <a:r>
              <a:rPr lang="en-US" dirty="0">
                <a:effectLst/>
              </a:rPr>
              <a:t>skill and training of workers</a:t>
            </a:r>
          </a:p>
          <a:p>
            <a:pPr>
              <a:lnSpc>
                <a:spcPct val="80000"/>
              </a:lnSpc>
            </a:pPr>
            <a:r>
              <a:rPr lang="en-US" dirty="0"/>
              <a:t>However, little guidance is offered concerning how to actually determine the likelihood of exceeding the monitoring </a:t>
            </a:r>
            <a:r>
              <a:rPr lang="en-US" dirty="0" smtClean="0"/>
              <a:t>level</a:t>
            </a:r>
            <a:endParaRPr lang="en-US" dirty="0">
              <a:effectLs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p:txBody>
          <a:bodyPr/>
          <a:lstStyle/>
          <a:p>
            <a:r>
              <a:rPr lang="en-US" dirty="0"/>
              <a:t>Possible Approaches</a:t>
            </a:r>
          </a:p>
        </p:txBody>
      </p:sp>
      <p:sp>
        <p:nvSpPr>
          <p:cNvPr id="390147" name="Rectangle 3"/>
          <p:cNvSpPr>
            <a:spLocks noGrp="1" noChangeArrowheads="1"/>
          </p:cNvSpPr>
          <p:nvPr>
            <p:ph idx="1"/>
          </p:nvPr>
        </p:nvSpPr>
        <p:spPr/>
        <p:txBody>
          <a:bodyPr/>
          <a:lstStyle/>
          <a:p>
            <a:pPr>
              <a:lnSpc>
                <a:spcPct val="80000"/>
              </a:lnSpc>
            </a:pPr>
            <a:r>
              <a:rPr lang="en-US" dirty="0"/>
              <a:t>To estimate a priori likelihood of exceeding the monitoring level use</a:t>
            </a:r>
          </a:p>
          <a:p>
            <a:pPr lvl="1">
              <a:lnSpc>
                <a:spcPct val="80000"/>
              </a:lnSpc>
            </a:pPr>
            <a:r>
              <a:rPr lang="en-US" dirty="0"/>
              <a:t>some sort of predictive formula involving the amount of material in process and the level of containment (ala NUREG 1400)</a:t>
            </a:r>
          </a:p>
          <a:p>
            <a:pPr lvl="1">
              <a:lnSpc>
                <a:spcPct val="80000"/>
              </a:lnSpc>
            </a:pPr>
            <a:r>
              <a:rPr lang="en-US" dirty="0"/>
              <a:t>available data from existing air monitoring program</a:t>
            </a:r>
          </a:p>
          <a:p>
            <a:pPr lvl="1">
              <a:lnSpc>
                <a:spcPct val="80000"/>
              </a:lnSpc>
            </a:pPr>
            <a:r>
              <a:rPr lang="en-US" dirty="0"/>
              <a:t>available data from existing bioassay program </a:t>
            </a:r>
          </a:p>
          <a:p>
            <a:pPr>
              <a:lnSpc>
                <a:spcPct val="80000"/>
              </a:lnSpc>
            </a:pPr>
            <a:r>
              <a:rPr lang="en-US" dirty="0" smtClean="0"/>
              <a:t>We are seeking to justify our estimate of the probability (likelihood) that a person will have an intake that will deliver over the monitoring level</a:t>
            </a:r>
            <a:endParaRPr lang="en-US" dirty="0"/>
          </a:p>
          <a:p>
            <a:pPr>
              <a:lnSpc>
                <a:spcPct val="80000"/>
              </a:lnSpc>
            </a:pPr>
            <a:r>
              <a:rPr lang="en-US" dirty="0"/>
              <a:t>We are not seeking to prove that no worker will receive (or has received) an intake that will deliver over the monitoring level</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p:txBody>
          <a:bodyPr/>
          <a:lstStyle/>
          <a:p>
            <a:r>
              <a:rPr lang="en-US" dirty="0" smtClean="0"/>
              <a:t>Methodologies</a:t>
            </a:r>
            <a:endParaRPr lang="en-US" dirty="0"/>
          </a:p>
        </p:txBody>
      </p:sp>
      <p:sp>
        <p:nvSpPr>
          <p:cNvPr id="395267" name="Rectangle 3"/>
          <p:cNvSpPr>
            <a:spLocks noGrp="1" noChangeArrowheads="1"/>
          </p:cNvSpPr>
          <p:nvPr>
            <p:ph idx="1"/>
          </p:nvPr>
        </p:nvSpPr>
        <p:spPr/>
        <p:txBody>
          <a:bodyPr/>
          <a:lstStyle/>
          <a:p>
            <a:r>
              <a:rPr lang="en-US" dirty="0"/>
              <a:t>ANSI/HPS N13.39 suggests a methodology (based on NUREG-1400) that helps one to estimate the amount of radioactive material in a process that should trigger a mandatory bioassay </a:t>
            </a:r>
            <a:r>
              <a:rPr lang="en-US" dirty="0" smtClean="0"/>
              <a:t>program</a:t>
            </a:r>
          </a:p>
          <a:p>
            <a:endParaRPr lang="en-US" dirty="0" smtClean="0"/>
          </a:p>
          <a:p>
            <a:r>
              <a:rPr lang="en-US" dirty="0" smtClean="0"/>
              <a:t>Area air monitoring may also be an appropriate indicator.</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5" name="Rectangle 3"/>
          <p:cNvSpPr>
            <a:spLocks noGrp="1" noChangeArrowheads="1"/>
          </p:cNvSpPr>
          <p:nvPr>
            <p:ph type="body" idx="4294967295"/>
          </p:nvPr>
        </p:nvSpPr>
        <p:spPr>
          <a:xfrm>
            <a:off x="685800" y="457200"/>
            <a:ext cx="8458200" cy="5867400"/>
          </a:xfrm>
        </p:spPr>
        <p:txBody>
          <a:bodyPr/>
          <a:lstStyle/>
          <a:p>
            <a:pPr>
              <a:lnSpc>
                <a:spcPct val="80000"/>
              </a:lnSpc>
              <a:buFont typeface="Wingdings" pitchFamily="2" charset="2"/>
              <a:buAutoNum type="arabicPeriod"/>
            </a:pPr>
            <a:r>
              <a:rPr lang="en-US" sz="2400" dirty="0"/>
              <a:t>Retrospective air monitors are representative.  </a:t>
            </a:r>
          </a:p>
          <a:p>
            <a:pPr marL="762000" lvl="1" indent="-304800">
              <a:lnSpc>
                <a:spcPct val="80000"/>
              </a:lnSpc>
            </a:pPr>
            <a:r>
              <a:rPr lang="en-US" sz="2000" dirty="0"/>
              <a:t>Note that in order to use this assumption in this context the monitors only need to be representative enough to make probabilistic statements about likelihood.  The monitors do not have to be representative in the usual sense, which normally means that they are representative 100% of the time.  </a:t>
            </a:r>
          </a:p>
          <a:p>
            <a:pPr>
              <a:lnSpc>
                <a:spcPct val="80000"/>
              </a:lnSpc>
              <a:buFont typeface="Wingdings" pitchFamily="2" charset="2"/>
              <a:buAutoNum type="arabicPeriod"/>
            </a:pPr>
            <a:r>
              <a:rPr lang="en-US" sz="2400" dirty="0"/>
              <a:t>Workers entering areas &gt;0.1 DAC (2.4 DAC-hours per 24 hour day) wear respiratory protection.</a:t>
            </a:r>
          </a:p>
          <a:p>
            <a:pPr>
              <a:lnSpc>
                <a:spcPct val="80000"/>
              </a:lnSpc>
              <a:buFont typeface="Wingdings" pitchFamily="2" charset="2"/>
              <a:buAutoNum type="arabicPeriod"/>
            </a:pPr>
            <a:r>
              <a:rPr lang="en-US" sz="2400" dirty="0"/>
              <a:t>Workers wearing respiratory protection are unlikely to exceed 0.1 rem.</a:t>
            </a:r>
          </a:p>
          <a:p>
            <a:pPr>
              <a:lnSpc>
                <a:spcPct val="80000"/>
              </a:lnSpc>
              <a:buFont typeface="Wingdings" pitchFamily="2" charset="2"/>
              <a:buAutoNum type="arabicPeriod"/>
            </a:pPr>
            <a:r>
              <a:rPr lang="en-US" sz="2400" dirty="0"/>
              <a:t>Workers entering areas &gt;0.1 DAC who do not wear respiratory protection are placed on a special bioassay program (they are likely to exceed 0.1 </a:t>
            </a:r>
            <a:r>
              <a:rPr lang="en-US" sz="2400" dirty="0" err="1"/>
              <a:t>rem</a:t>
            </a:r>
            <a:r>
              <a:rPr lang="en-US" sz="2400" dirty="0"/>
              <a:t>).</a:t>
            </a:r>
          </a:p>
          <a:p>
            <a:pPr>
              <a:lnSpc>
                <a:spcPct val="80000"/>
              </a:lnSpc>
              <a:buFont typeface="Wingdings" pitchFamily="2" charset="2"/>
              <a:buAutoNum type="arabicPeriod"/>
            </a:pPr>
            <a:r>
              <a:rPr lang="en-US" sz="2400" dirty="0"/>
              <a:t>Any excursions in air activity that exceed 2.4 DAC-hours in a day and fall under assumptions 3 or 4 are not included in the assessment of likelihood.</a:t>
            </a:r>
          </a:p>
          <a:p>
            <a:pPr>
              <a:lnSpc>
                <a:spcPct val="80000"/>
              </a:lnSpc>
              <a:buFont typeface="Wingdings" pitchFamily="2" charset="2"/>
              <a:buAutoNum type="arabicPeriod"/>
            </a:pPr>
            <a:r>
              <a:rPr lang="en-US" sz="2400" dirty="0"/>
              <a:t>Occupancy time is 1000 hours per year and the air samplers run around the clock (8760 hours per year).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1" name="Rectangle 3"/>
          <p:cNvSpPr>
            <a:spLocks noGrp="1" noChangeArrowheads="1"/>
          </p:cNvSpPr>
          <p:nvPr>
            <p:ph type="body" idx="4294967295"/>
          </p:nvPr>
        </p:nvSpPr>
        <p:spPr>
          <a:xfrm>
            <a:off x="457200" y="1295400"/>
            <a:ext cx="8229600" cy="4114800"/>
          </a:xfrm>
        </p:spPr>
        <p:txBody>
          <a:bodyPr/>
          <a:lstStyle/>
          <a:p>
            <a:pPr marL="609600" indent="-609600">
              <a:lnSpc>
                <a:spcPct val="90000"/>
              </a:lnSpc>
            </a:pPr>
            <a:r>
              <a:rPr lang="en-US" dirty="0"/>
              <a:t>The last assumption means that the occupancy factor is 8.76, which means that a room must exceed a fairly uniform annual exposure of</a:t>
            </a:r>
            <a:br>
              <a:rPr lang="en-US" dirty="0"/>
            </a:br>
            <a:r>
              <a:rPr lang="en-US" dirty="0"/>
              <a:t/>
            </a:r>
            <a:br>
              <a:rPr lang="en-US" dirty="0"/>
            </a:br>
            <a:r>
              <a:rPr lang="en-US" dirty="0"/>
              <a:t>(8.76)(40 DAC-hours) = 350 DAC-hours</a:t>
            </a:r>
            <a:br>
              <a:rPr lang="en-US" dirty="0"/>
            </a:br>
            <a:r>
              <a:rPr lang="en-US" dirty="0"/>
              <a:t/>
            </a:r>
            <a:br>
              <a:rPr lang="en-US" dirty="0"/>
            </a:br>
            <a:r>
              <a:rPr lang="en-US" dirty="0"/>
              <a:t>before a worker could be considered likely to exceed 100 </a:t>
            </a:r>
            <a:r>
              <a:rPr lang="en-US" dirty="0" err="1"/>
              <a:t>mrem</a:t>
            </a:r>
            <a:r>
              <a:rPr lang="en-US" dirty="0"/>
              <a:t>.</a:t>
            </a:r>
          </a:p>
          <a:p>
            <a:pPr marL="609600" indent="-609600">
              <a:lnSpc>
                <a:spcPct val="90000"/>
              </a:lnSpc>
            </a:pP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7010400" y="6245225"/>
            <a:ext cx="2133600" cy="476250"/>
          </a:xfrm>
          <a:prstGeom prst="rect">
            <a:avLst/>
          </a:prstGeom>
        </p:spPr>
        <p:txBody>
          <a:bodyPr/>
          <a:lstStyle/>
          <a:p>
            <a:fld id="{20DC59BC-E165-4FF0-867B-6F0FAD2EEE4B}" type="slidenum">
              <a:rPr lang="en-US"/>
              <a:pPr/>
              <a:t>76</a:t>
            </a:fld>
            <a:endParaRPr lang="en-US"/>
          </a:p>
        </p:txBody>
      </p:sp>
      <p:sp>
        <p:nvSpPr>
          <p:cNvPr id="385030" name="Rectangle 6"/>
          <p:cNvSpPr>
            <a:spLocks noGrp="1" noChangeArrowheads="1"/>
          </p:cNvSpPr>
          <p:nvPr>
            <p:ph type="body" idx="4294967295"/>
          </p:nvPr>
        </p:nvSpPr>
        <p:spPr>
          <a:xfrm>
            <a:off x="381000" y="304800"/>
            <a:ext cx="8229600" cy="4114800"/>
          </a:xfrm>
        </p:spPr>
        <p:txBody>
          <a:bodyPr/>
          <a:lstStyle/>
          <a:p>
            <a:pPr>
              <a:lnSpc>
                <a:spcPct val="80000"/>
              </a:lnSpc>
            </a:pPr>
            <a:r>
              <a:rPr lang="en-US" sz="2000" dirty="0"/>
              <a:t>The retrospective air sampler in E/W Corridor 6-8 (FFBLF090) registered 78 DAC-hours for the year</a:t>
            </a:r>
          </a:p>
          <a:p>
            <a:pPr>
              <a:lnSpc>
                <a:spcPct val="80000"/>
              </a:lnSpc>
            </a:pPr>
            <a:r>
              <a:rPr lang="en-US" sz="2000" dirty="0"/>
              <a:t>The high result on 4/26/00 (38 DAC-hours) may be ignored in the assessment of likelihood if workers entering this area on 4/26/00 either wore appropriate respiratory protection or were placed on a special bioassay program. </a:t>
            </a:r>
          </a:p>
          <a:p>
            <a:pPr>
              <a:lnSpc>
                <a:spcPct val="80000"/>
              </a:lnSpc>
            </a:pPr>
            <a:r>
              <a:rPr lang="en-US" sz="2000" dirty="0"/>
              <a:t>Ignoring the 4/26/00 result, workers are unlikely to exceed 100 </a:t>
            </a:r>
            <a:r>
              <a:rPr lang="en-US" sz="2000" dirty="0" err="1"/>
              <a:t>mrem</a:t>
            </a:r>
            <a:r>
              <a:rPr lang="en-US" sz="2000" dirty="0"/>
              <a:t> in a year because the occupancy factor and the uniform exposure over the year</a:t>
            </a:r>
          </a:p>
        </p:txBody>
      </p:sp>
      <p:pic>
        <p:nvPicPr>
          <p:cNvPr id="385028" name="Picture 4"/>
          <p:cNvPicPr>
            <a:picLocks noChangeAspect="1" noChangeArrowheads="1"/>
          </p:cNvPicPr>
          <p:nvPr/>
        </p:nvPicPr>
        <p:blipFill>
          <a:blip r:embed="rId2" cstate="print"/>
          <a:srcRect/>
          <a:stretch>
            <a:fillRect/>
          </a:stretch>
        </p:blipFill>
        <p:spPr bwMode="auto">
          <a:xfrm>
            <a:off x="1295400" y="2819400"/>
            <a:ext cx="6645275" cy="3927475"/>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lstStyle/>
          <a:p>
            <a:r>
              <a:rPr lang="en-US" dirty="0"/>
              <a:t>Monitor At Your Own Risk</a:t>
            </a:r>
          </a:p>
        </p:txBody>
      </p:sp>
      <p:sp>
        <p:nvSpPr>
          <p:cNvPr id="337923" name="Rectangle 3"/>
          <p:cNvSpPr>
            <a:spLocks noGrp="1" noChangeArrowheads="1"/>
          </p:cNvSpPr>
          <p:nvPr>
            <p:ph idx="1"/>
          </p:nvPr>
        </p:nvSpPr>
        <p:spPr/>
        <p:txBody>
          <a:bodyPr/>
          <a:lstStyle/>
          <a:p>
            <a:pPr>
              <a:lnSpc>
                <a:spcPct val="90000"/>
              </a:lnSpc>
            </a:pPr>
            <a:r>
              <a:rPr lang="en-US" sz="2400" dirty="0"/>
              <a:t>Assume you monitor a worker who a priori you decided has no potential for an intake exceeding the monitoring level</a:t>
            </a:r>
          </a:p>
          <a:p>
            <a:pPr lvl="1">
              <a:lnSpc>
                <a:spcPct val="90000"/>
              </a:lnSpc>
            </a:pPr>
            <a:r>
              <a:rPr lang="en-US" sz="2000" dirty="0"/>
              <a:t>you go ahead and put a person on a bioassay program even though in your view he has no potential </a:t>
            </a:r>
          </a:p>
          <a:p>
            <a:pPr>
              <a:lnSpc>
                <a:spcPct val="90000"/>
              </a:lnSpc>
            </a:pPr>
            <a:r>
              <a:rPr lang="en-US" sz="2400" dirty="0"/>
              <a:t>Further, assume a bioassay result for this person turns out to be both positive and </a:t>
            </a:r>
            <a:r>
              <a:rPr lang="en-US" sz="2400" dirty="0" err="1"/>
              <a:t>dosimetrically</a:t>
            </a:r>
            <a:r>
              <a:rPr lang="en-US" sz="2400" dirty="0"/>
              <a:t> “unattractive”</a:t>
            </a:r>
          </a:p>
          <a:p>
            <a:pPr>
              <a:lnSpc>
                <a:spcPct val="90000"/>
              </a:lnSpc>
            </a:pPr>
            <a:r>
              <a:rPr lang="en-US" sz="2400" dirty="0"/>
              <a:t>You can not, after the fact, discount this result simply because the person “could not have had the intake” in the first place</a:t>
            </a:r>
          </a:p>
          <a:p>
            <a:pPr lvl="1">
              <a:lnSpc>
                <a:spcPct val="90000"/>
              </a:lnSpc>
            </a:pPr>
            <a:r>
              <a:rPr lang="en-US" sz="2000" dirty="0"/>
              <a:t>do not pencil-whip your mistake</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US"/>
              <a:t>Source Terms</a:t>
            </a:r>
          </a:p>
        </p:txBody>
      </p:sp>
      <p:sp>
        <p:nvSpPr>
          <p:cNvPr id="274435" name="Rectangle 3"/>
          <p:cNvSpPr>
            <a:spLocks noGrp="1" noChangeArrowheads="1"/>
          </p:cNvSpPr>
          <p:nvPr>
            <p:ph idx="1"/>
          </p:nvPr>
        </p:nvSpPr>
        <p:spPr/>
        <p:txBody>
          <a:bodyPr/>
          <a:lstStyle/>
          <a:p>
            <a:r>
              <a:rPr lang="en-US"/>
              <a:t>Problems arise in bioassay programs where the source terms have not been adequately characterized</a:t>
            </a:r>
          </a:p>
          <a:p>
            <a:pPr lvl="1"/>
            <a:r>
              <a:rPr lang="en-US"/>
              <a:t>the primary radionuclides have been misidentified</a:t>
            </a:r>
          </a:p>
          <a:p>
            <a:pPr lvl="1"/>
            <a:r>
              <a:rPr lang="en-US"/>
              <a:t>dosimetrically significant contaminates have been ignored</a:t>
            </a:r>
          </a:p>
          <a:p>
            <a:pPr lvl="1"/>
            <a:r>
              <a:rPr lang="en-US"/>
              <a:t>solubility types have not been properly determined</a:t>
            </a:r>
          </a:p>
          <a:p>
            <a:pPr lvl="1"/>
            <a:endParaRPr lang="en-US"/>
          </a:p>
          <a:p>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sz="4000"/>
              <a:t>Mixed Fission Products</a:t>
            </a:r>
          </a:p>
        </p:txBody>
      </p:sp>
      <p:sp>
        <p:nvSpPr>
          <p:cNvPr id="275461" name="Rectangle 5"/>
          <p:cNvSpPr>
            <a:spLocks noGrp="1" noChangeArrowheads="1"/>
          </p:cNvSpPr>
          <p:nvPr>
            <p:ph type="body" sz="half" idx="2"/>
          </p:nvPr>
        </p:nvSpPr>
        <p:spPr/>
        <p:txBody>
          <a:bodyPr/>
          <a:lstStyle/>
          <a:p>
            <a:r>
              <a:rPr lang="en-US" sz="2000"/>
              <a:t>Workers at a USDOE site were exposed to airborne radioactive material</a:t>
            </a:r>
          </a:p>
          <a:p>
            <a:r>
              <a:rPr lang="en-US" sz="2000"/>
              <a:t>The material was classified as mixed fission products by operations and RadCon personnel</a:t>
            </a:r>
          </a:p>
          <a:p>
            <a:r>
              <a:rPr lang="en-US" sz="2000"/>
              <a:t>Only whole-body counts were prescribed</a:t>
            </a:r>
          </a:p>
          <a:p>
            <a:r>
              <a:rPr lang="en-US" sz="2000"/>
              <a:t>A radiochemical analysis of an air filter from the event gave the results shown here</a:t>
            </a:r>
          </a:p>
        </p:txBody>
      </p:sp>
      <p:pic>
        <p:nvPicPr>
          <p:cNvPr id="275460" name="Picture 4"/>
          <p:cNvPicPr>
            <a:picLocks noChangeAspect="1" noChangeArrowheads="1"/>
          </p:cNvPicPr>
          <p:nvPr/>
        </p:nvPicPr>
        <p:blipFill>
          <a:blip r:embed="rId2" cstate="print"/>
          <a:srcRect/>
          <a:stretch>
            <a:fillRect/>
          </a:stretch>
        </p:blipFill>
        <p:spPr bwMode="auto">
          <a:xfrm>
            <a:off x="1143000" y="1981200"/>
            <a:ext cx="3048000" cy="45132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US"/>
              <a:t>Natural Uranium</a:t>
            </a:r>
          </a:p>
        </p:txBody>
      </p:sp>
      <p:sp>
        <p:nvSpPr>
          <p:cNvPr id="188422" name="Rectangle 6"/>
          <p:cNvSpPr>
            <a:spLocks noGrp="1" noChangeArrowheads="1"/>
          </p:cNvSpPr>
          <p:nvPr>
            <p:ph type="body" sz="half" idx="2"/>
          </p:nvPr>
        </p:nvSpPr>
        <p:spPr/>
        <p:txBody>
          <a:bodyPr/>
          <a:lstStyle/>
          <a:p>
            <a:r>
              <a:rPr lang="en-US" sz="2000"/>
              <a:t>Workers at a uranium mill were exposed to natural uranium (yellowcake) </a:t>
            </a:r>
          </a:p>
          <a:p>
            <a:r>
              <a:rPr lang="en-US" sz="2000"/>
              <a:t>Urine bioassay for elemental uranium was prescribed</a:t>
            </a:r>
          </a:p>
          <a:p>
            <a:r>
              <a:rPr lang="en-US" sz="2000"/>
              <a:t>A radiochemical analysis of an air filter from routine operations gave the results shown here</a:t>
            </a:r>
          </a:p>
          <a:p>
            <a:endParaRPr lang="en-US" sz="2000"/>
          </a:p>
        </p:txBody>
      </p:sp>
      <p:pic>
        <p:nvPicPr>
          <p:cNvPr id="188421" name="Picture 5"/>
          <p:cNvPicPr>
            <a:picLocks noChangeAspect="1" noChangeArrowheads="1"/>
          </p:cNvPicPr>
          <p:nvPr/>
        </p:nvPicPr>
        <p:blipFill>
          <a:blip r:embed="rId2" cstate="print"/>
          <a:srcRect/>
          <a:stretch>
            <a:fillRect/>
          </a:stretch>
        </p:blipFill>
        <p:spPr bwMode="auto">
          <a:xfrm>
            <a:off x="457200" y="2209800"/>
            <a:ext cx="4114800" cy="356675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lstStyle/>
          <a:p>
            <a:r>
              <a:rPr lang="en-US"/>
              <a:t>Solubility</a:t>
            </a:r>
          </a:p>
        </p:txBody>
      </p:sp>
      <p:sp>
        <p:nvSpPr>
          <p:cNvPr id="349187" name="Rectangle 3"/>
          <p:cNvSpPr>
            <a:spLocks noGrp="1" noChangeArrowheads="1"/>
          </p:cNvSpPr>
          <p:nvPr>
            <p:ph idx="1"/>
          </p:nvPr>
        </p:nvSpPr>
        <p:spPr/>
        <p:txBody>
          <a:bodyPr/>
          <a:lstStyle/>
          <a:p>
            <a:pPr>
              <a:lnSpc>
                <a:spcPct val="90000"/>
              </a:lnSpc>
            </a:pPr>
            <a:r>
              <a:rPr lang="en-US" dirty="0"/>
              <a:t>A worker accidently cut through a Cs-137 irradiation source, releasing airborne contamination</a:t>
            </a:r>
          </a:p>
          <a:p>
            <a:pPr>
              <a:lnSpc>
                <a:spcPct val="90000"/>
              </a:lnSpc>
            </a:pPr>
            <a:r>
              <a:rPr lang="en-US" dirty="0"/>
              <a:t>A whole-body count showed that the worker had inhaled some of the material, and a dose was assigned assuming Type F Cs-137 (</a:t>
            </a:r>
            <a:r>
              <a:rPr lang="en-US" dirty="0" err="1"/>
              <a:t>CsCl</a:t>
            </a:r>
            <a:r>
              <a:rPr lang="en-US" dirty="0"/>
              <a:t>)</a:t>
            </a:r>
          </a:p>
          <a:p>
            <a:pPr>
              <a:lnSpc>
                <a:spcPct val="90000"/>
              </a:lnSpc>
            </a:pPr>
            <a:r>
              <a:rPr lang="en-US" dirty="0"/>
              <a:t>A subsequent literature search showed that the source was fabricated with a relatively insoluble ceramic form of cesium, which delivers ~4x more dose per unit intake than the </a:t>
            </a:r>
            <a:r>
              <a:rPr lang="en-US" dirty="0" err="1"/>
              <a:t>CsCl</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US" dirty="0"/>
              <a:t>What is the Problem?</a:t>
            </a:r>
          </a:p>
        </p:txBody>
      </p:sp>
      <p:sp>
        <p:nvSpPr>
          <p:cNvPr id="192515" name="Rectangle 3"/>
          <p:cNvSpPr>
            <a:spLocks noGrp="1" noChangeArrowheads="1"/>
          </p:cNvSpPr>
          <p:nvPr>
            <p:ph idx="1"/>
          </p:nvPr>
        </p:nvSpPr>
        <p:spPr/>
        <p:txBody>
          <a:bodyPr/>
          <a:lstStyle/>
          <a:p>
            <a:pPr>
              <a:lnSpc>
                <a:spcPct val="80000"/>
              </a:lnSpc>
            </a:pPr>
            <a:r>
              <a:rPr lang="en-US" dirty="0"/>
              <a:t>A proper analysis of the source term is usually not easy, inexpensive, or quick to do</a:t>
            </a:r>
          </a:p>
          <a:p>
            <a:pPr>
              <a:lnSpc>
                <a:spcPct val="80000"/>
              </a:lnSpc>
            </a:pPr>
            <a:r>
              <a:rPr lang="en-US" dirty="0"/>
              <a:t>Data from current routine operations and generic ICRP models are applied to specific events because it is readily available</a:t>
            </a:r>
          </a:p>
          <a:p>
            <a:pPr>
              <a:lnSpc>
                <a:spcPct val="80000"/>
              </a:lnSpc>
            </a:pPr>
            <a:r>
              <a:rPr lang="en-US" dirty="0"/>
              <a:t>This ignores the possibility of</a:t>
            </a:r>
          </a:p>
          <a:p>
            <a:pPr lvl="1">
              <a:lnSpc>
                <a:spcPct val="80000"/>
              </a:lnSpc>
            </a:pPr>
            <a:r>
              <a:rPr lang="en-US" dirty="0"/>
              <a:t>legacy radionuclides</a:t>
            </a:r>
          </a:p>
          <a:p>
            <a:pPr lvl="1">
              <a:lnSpc>
                <a:spcPct val="80000"/>
              </a:lnSpc>
            </a:pPr>
            <a:r>
              <a:rPr lang="en-US" dirty="0"/>
              <a:t>concentration of radionuclides during processing</a:t>
            </a:r>
          </a:p>
          <a:p>
            <a:pPr lvl="1">
              <a:lnSpc>
                <a:spcPct val="80000"/>
              </a:lnSpc>
            </a:pPr>
            <a:r>
              <a:rPr lang="en-US" dirty="0"/>
              <a:t>impurity radionuclides that are not important to the process</a:t>
            </a:r>
          </a:p>
          <a:p>
            <a:pPr lvl="1">
              <a:lnSpc>
                <a:spcPct val="80000"/>
              </a:lnSpc>
            </a:pPr>
            <a:r>
              <a:rPr lang="en-US" dirty="0"/>
              <a:t>problems with data collected for a different use</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lstStyle/>
          <a:p>
            <a:r>
              <a:rPr lang="en-US"/>
              <a:t>Recommendations</a:t>
            </a:r>
          </a:p>
        </p:txBody>
      </p:sp>
      <p:sp>
        <p:nvSpPr>
          <p:cNvPr id="348163" name="Rectangle 3"/>
          <p:cNvSpPr>
            <a:spLocks noGrp="1" noChangeArrowheads="1"/>
          </p:cNvSpPr>
          <p:nvPr>
            <p:ph idx="1"/>
          </p:nvPr>
        </p:nvSpPr>
        <p:spPr/>
        <p:txBody>
          <a:bodyPr/>
          <a:lstStyle/>
          <a:p>
            <a:pPr>
              <a:lnSpc>
                <a:spcPct val="90000"/>
              </a:lnSpc>
            </a:pPr>
            <a:r>
              <a:rPr lang="en-US"/>
              <a:t>Strongly consider performing a proper isotopic analysis of the contamination associated with a known exposure event</a:t>
            </a:r>
          </a:p>
          <a:p>
            <a:pPr lvl="1">
              <a:lnSpc>
                <a:spcPct val="90000"/>
              </a:lnSpc>
            </a:pPr>
            <a:r>
              <a:rPr lang="en-US"/>
              <a:t>don’t automatically assume that the material is what everyone thinks it is</a:t>
            </a:r>
          </a:p>
          <a:p>
            <a:pPr lvl="1">
              <a:lnSpc>
                <a:spcPct val="90000"/>
              </a:lnSpc>
            </a:pPr>
            <a:r>
              <a:rPr lang="en-US"/>
              <a:t>use waste stream characterization data with a modicum of caution</a:t>
            </a:r>
          </a:p>
          <a:p>
            <a:pPr>
              <a:lnSpc>
                <a:spcPct val="90000"/>
              </a:lnSpc>
            </a:pPr>
            <a:r>
              <a:rPr lang="en-US"/>
              <a:t>Don’t automatically think every material will act the way the ICRP says it will</a:t>
            </a:r>
          </a:p>
          <a:p>
            <a:pPr lvl="1">
              <a:lnSpc>
                <a:spcPct val="90000"/>
              </a:lnSpc>
            </a:pPr>
            <a:endParaRPr lang="en-US"/>
          </a:p>
          <a:p>
            <a:pPr lvl="1">
              <a:lnSpc>
                <a:spcPct val="90000"/>
              </a:lnSpc>
            </a:pPr>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MDA vs. dl</a:t>
            </a:r>
            <a:endParaRPr lang="en-US" dirty="0"/>
          </a:p>
        </p:txBody>
      </p:sp>
      <p:sp>
        <p:nvSpPr>
          <p:cNvPr id="5" name="Text Placeholder 4"/>
          <p:cNvSpPr>
            <a:spLocks noGrp="1"/>
          </p:cNvSpPr>
          <p:nvPr>
            <p:ph type="body" idx="1"/>
          </p:nvPr>
        </p:nvSpPr>
        <p:spPr/>
        <p:txBody>
          <a:bodyPr/>
          <a:lstStyle/>
          <a:p>
            <a:r>
              <a:rPr lang="en-US" dirty="0" smtClean="0"/>
              <a:t>Bioassay Program Design</a:t>
            </a:r>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DL (CL) vs. MDA</a:t>
            </a:r>
            <a:endParaRPr lang="en-US" dirty="0"/>
          </a:p>
        </p:txBody>
      </p:sp>
      <p:sp>
        <p:nvSpPr>
          <p:cNvPr id="3" name="Content Placeholder 2"/>
          <p:cNvSpPr>
            <a:spLocks noGrp="1"/>
          </p:cNvSpPr>
          <p:nvPr>
            <p:ph idx="1"/>
          </p:nvPr>
        </p:nvSpPr>
        <p:spPr/>
        <p:txBody>
          <a:bodyPr/>
          <a:lstStyle/>
          <a:p>
            <a:r>
              <a:rPr lang="en-US" dirty="0" smtClean="0"/>
              <a:t>Frequently misused and misinterpreted</a:t>
            </a:r>
          </a:p>
          <a:p>
            <a:r>
              <a:rPr lang="en-US" dirty="0" smtClean="0"/>
              <a:t>Detection (critical) level</a:t>
            </a:r>
          </a:p>
          <a:p>
            <a:pPr lvl="1"/>
            <a:r>
              <a:rPr lang="en-US" dirty="0" smtClean="0"/>
              <a:t>tells us whether or not there is radioactivity in the sample itself.</a:t>
            </a:r>
          </a:p>
          <a:p>
            <a:r>
              <a:rPr lang="en-US" dirty="0" smtClean="0"/>
              <a:t>Lower limit of detection (or MDA which is in terms of activity)</a:t>
            </a:r>
          </a:p>
          <a:p>
            <a:pPr lvl="1"/>
            <a:r>
              <a:rPr lang="en-US" dirty="0" smtClean="0"/>
              <a:t>describes the ability of the counting system, i.e., the activity that the system will consistently detect.</a:t>
            </a:r>
            <a:endParaRPr lang="en-US" dirty="0"/>
          </a:p>
        </p:txBody>
      </p:sp>
      <p:sp>
        <p:nvSpPr>
          <p:cNvPr id="4" name="TextBox 3"/>
          <p:cNvSpPr txBox="1"/>
          <p:nvPr/>
        </p:nvSpPr>
        <p:spPr>
          <a:xfrm>
            <a:off x="2286000" y="5715000"/>
            <a:ext cx="4572000" cy="430887"/>
          </a:xfrm>
          <a:prstGeom prst="rect">
            <a:avLst/>
          </a:prstGeom>
          <a:noFill/>
        </p:spPr>
        <p:txBody>
          <a:bodyPr wrap="square" rtlCol="0">
            <a:spAutoFit/>
          </a:bodyPr>
          <a:lstStyle/>
          <a:p>
            <a:r>
              <a:rPr lang="en-US" sz="2200" dirty="0" smtClean="0">
                <a:latin typeface="Garamond" pitchFamily="18" charset="0"/>
              </a:rPr>
              <a:t>A sample-specific MDA is meaningless.</a:t>
            </a:r>
            <a:endParaRPr lang="en-US" sz="2200" dirty="0">
              <a:latin typeface="Garamond" pitchFamily="18"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457200" y="381000"/>
            <a:ext cx="8229600" cy="838200"/>
          </a:xfrm>
        </p:spPr>
        <p:txBody>
          <a:bodyPr/>
          <a:lstStyle/>
          <a:p>
            <a:r>
              <a:rPr lang="en-US"/>
              <a:t>Empirical DL &amp; MDA</a:t>
            </a:r>
          </a:p>
        </p:txBody>
      </p:sp>
      <p:sp>
        <p:nvSpPr>
          <p:cNvPr id="269315" name="Rectangle 3"/>
          <p:cNvSpPr>
            <a:spLocks noGrp="1" noChangeArrowheads="1"/>
          </p:cNvSpPr>
          <p:nvPr>
            <p:ph type="body" sz="half" idx="1"/>
          </p:nvPr>
        </p:nvSpPr>
        <p:spPr>
          <a:xfrm>
            <a:off x="457200" y="1524000"/>
            <a:ext cx="8153400" cy="3429000"/>
          </a:xfrm>
        </p:spPr>
        <p:txBody>
          <a:bodyPr/>
          <a:lstStyle/>
          <a:p>
            <a:r>
              <a:rPr lang="en-US" sz="2400" dirty="0" smtClean="0"/>
              <a:t>To </a:t>
            </a:r>
            <a:r>
              <a:rPr lang="en-US" sz="2400" dirty="0"/>
              <a:t>illustrate what the DL and MDA really are, let’s estimate the DL and MDA for Pu-239 in urine analysis without any of those messy formulas</a:t>
            </a:r>
          </a:p>
          <a:p>
            <a:pPr lvl="1"/>
            <a:r>
              <a:rPr lang="en-US" sz="2000" dirty="0"/>
              <a:t>analyze 200 urine blanks using the normal process, </a:t>
            </a:r>
          </a:p>
          <a:p>
            <a:pPr lvl="1"/>
            <a:r>
              <a:rPr lang="en-US" sz="2000" dirty="0"/>
              <a:t>order the results from smallest to largest</a:t>
            </a:r>
          </a:p>
          <a:p>
            <a:pPr lvl="1"/>
            <a:r>
              <a:rPr lang="en-US" sz="2000" dirty="0"/>
              <a:t>calculate the fraction of the samples less than the </a:t>
            </a:r>
            <a:r>
              <a:rPr lang="en-US" sz="2000" dirty="0" err="1"/>
              <a:t>i</a:t>
            </a:r>
            <a:r>
              <a:rPr lang="en-US" sz="2000" baseline="30000" dirty="0" err="1"/>
              <a:t>th</a:t>
            </a:r>
            <a:r>
              <a:rPr lang="en-US" sz="2000" dirty="0"/>
              <a:t> sample, where </a:t>
            </a:r>
            <a:r>
              <a:rPr lang="en-US" sz="2000" dirty="0" err="1"/>
              <a:t>i</a:t>
            </a:r>
            <a:r>
              <a:rPr lang="en-US" sz="2000" dirty="0"/>
              <a:t> goes from 1 to 200</a:t>
            </a:r>
          </a:p>
          <a:p>
            <a:endParaRPr lang="en-US" sz="2400" dirty="0"/>
          </a:p>
        </p:txBody>
      </p:sp>
      <p:graphicFrame>
        <p:nvGraphicFramePr>
          <p:cNvPr id="269316" name="Object 4"/>
          <p:cNvGraphicFramePr>
            <a:graphicFrameLocks noGrp="1" noChangeAspect="1"/>
          </p:cNvGraphicFramePr>
          <p:nvPr>
            <p:ph sz="half" idx="2"/>
          </p:nvPr>
        </p:nvGraphicFramePr>
        <p:xfrm>
          <a:off x="3276600" y="4572000"/>
          <a:ext cx="1600200" cy="1103313"/>
        </p:xfrm>
        <a:graphic>
          <a:graphicData uri="http://schemas.openxmlformats.org/presentationml/2006/ole">
            <mc:AlternateContent xmlns:mc="http://schemas.openxmlformats.org/markup-compatibility/2006">
              <mc:Choice xmlns:v="urn:schemas-microsoft-com:vml" Requires="v">
                <p:oleObj spid="_x0000_s19471" name="Equation" r:id="rId3" imgW="571320" imgH="393480" progId="">
                  <p:embed/>
                </p:oleObj>
              </mc:Choice>
              <mc:Fallback>
                <p:oleObj name="Equation" r:id="rId3" imgW="571320" imgH="39348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invGray">
                      <a:xfrm>
                        <a:off x="3276600" y="4572000"/>
                        <a:ext cx="1600200" cy="1103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Detection Level</a:t>
            </a:r>
            <a:endParaRPr lang="en-US" dirty="0"/>
          </a:p>
        </p:txBody>
      </p:sp>
      <p:sp>
        <p:nvSpPr>
          <p:cNvPr id="6" name="Content Placeholder 5"/>
          <p:cNvSpPr>
            <a:spLocks noGrp="1"/>
          </p:cNvSpPr>
          <p:nvPr>
            <p:ph idx="1"/>
          </p:nvPr>
        </p:nvSpPr>
        <p:spPr/>
        <p:txBody>
          <a:bodyPr/>
          <a:lstStyle/>
          <a:p>
            <a:r>
              <a:rPr lang="en-US" dirty="0" smtClean="0"/>
              <a:t>A </a:t>
            </a:r>
            <a:r>
              <a:rPr lang="en-US" i="1" dirty="0" smtClean="0"/>
              <a:t>blank sample</a:t>
            </a:r>
            <a:r>
              <a:rPr lang="en-US" dirty="0" smtClean="0"/>
              <a:t> contains no analyte</a:t>
            </a:r>
          </a:p>
          <a:p>
            <a:r>
              <a:rPr lang="en-US" dirty="0" smtClean="0"/>
              <a:t>As a result of random processes, we will get a range of results when we repeatedly measure the amount of analyte in a blank sample</a:t>
            </a:r>
          </a:p>
          <a:p>
            <a:r>
              <a:rPr lang="en-US" dirty="0" smtClean="0"/>
              <a:t>The amount of analyte above which we would measure &lt; </a:t>
            </a:r>
            <a:r>
              <a:rPr lang="el-GR" dirty="0" smtClean="0"/>
              <a:t>α</a:t>
            </a:r>
            <a:r>
              <a:rPr lang="en-US" dirty="0" smtClean="0"/>
              <a:t>% (usually </a:t>
            </a:r>
            <a:r>
              <a:rPr lang="el-GR" dirty="0" smtClean="0"/>
              <a:t>α</a:t>
            </a:r>
            <a:r>
              <a:rPr lang="en-US" dirty="0" smtClean="0"/>
              <a:t> = 5%) of the time in the blanks is referred to as the detection level (DL).</a:t>
            </a:r>
          </a:p>
          <a:p>
            <a:pPr lvl="1"/>
            <a:r>
              <a:rPr lang="en-US" dirty="0" smtClean="0"/>
              <a:t>Samples above the DL are declared to contain analyte.</a:t>
            </a:r>
          </a:p>
          <a:p>
            <a:pPr lvl="1"/>
            <a:r>
              <a:rPr lang="en-US" dirty="0" smtClean="0"/>
              <a:t>If the sample does not actually contain analyte, this error is referred to as a false positive</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23" name="Picture 7"/>
          <p:cNvPicPr>
            <a:picLocks noChangeAspect="1" noChangeArrowheads="1"/>
          </p:cNvPicPr>
          <p:nvPr/>
        </p:nvPicPr>
        <p:blipFill>
          <a:blip r:embed="rId2" cstate="print"/>
          <a:srcRect/>
          <a:stretch>
            <a:fillRect/>
          </a:stretch>
        </p:blipFill>
        <p:spPr bwMode="auto">
          <a:xfrm>
            <a:off x="1447800" y="76200"/>
            <a:ext cx="6426200" cy="6405563"/>
          </a:xfrm>
          <a:prstGeom prst="rect">
            <a:avLst/>
          </a:prstGeom>
          <a:solidFill>
            <a:schemeClr val="tx1"/>
          </a:solidFill>
          <a:ln w="9525">
            <a:noFill/>
            <a:miter lim="800000"/>
            <a:headEnd/>
            <a:tailEnd/>
          </a:ln>
          <a:effectLst/>
        </p:spPr>
      </p:pic>
      <p:sp>
        <p:nvSpPr>
          <p:cNvPr id="265221" name="Text Box 5"/>
          <p:cNvSpPr txBox="1">
            <a:spLocks noChangeArrowheads="1"/>
          </p:cNvSpPr>
          <p:nvPr/>
        </p:nvSpPr>
        <p:spPr bwMode="auto">
          <a:xfrm>
            <a:off x="5029200" y="3124200"/>
            <a:ext cx="1638300" cy="366713"/>
          </a:xfrm>
          <a:prstGeom prst="rect">
            <a:avLst/>
          </a:prstGeom>
          <a:noFill/>
          <a:ln w="9525">
            <a:noFill/>
            <a:miter lim="800000"/>
            <a:headEnd/>
            <a:tailEnd/>
          </a:ln>
          <a:effectLst/>
        </p:spPr>
        <p:txBody>
          <a:bodyPr wrap="none">
            <a:spAutoFit/>
          </a:bodyPr>
          <a:lstStyle/>
          <a:p>
            <a:r>
              <a:rPr lang="en-US">
                <a:solidFill>
                  <a:srgbClr val="000000"/>
                </a:solidFill>
              </a:rPr>
              <a:t>False Positives</a:t>
            </a:r>
          </a:p>
        </p:txBody>
      </p:sp>
      <p:sp>
        <p:nvSpPr>
          <p:cNvPr id="265222" name="Line 6"/>
          <p:cNvSpPr>
            <a:spLocks noChangeShapeType="1"/>
          </p:cNvSpPr>
          <p:nvPr/>
        </p:nvSpPr>
        <p:spPr bwMode="auto">
          <a:xfrm>
            <a:off x="6629400" y="3429000"/>
            <a:ext cx="457200" cy="381000"/>
          </a:xfrm>
          <a:prstGeom prst="line">
            <a:avLst/>
          </a:prstGeom>
          <a:noFill/>
          <a:ln w="9525">
            <a:solidFill>
              <a:srgbClr val="000000"/>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604" name="Rectangle 20"/>
          <p:cNvSpPr>
            <a:spLocks noGrp="1" noChangeArrowheads="1"/>
          </p:cNvSpPr>
          <p:nvPr>
            <p:ph type="body" idx="4294967295"/>
          </p:nvPr>
        </p:nvSpPr>
        <p:spPr>
          <a:xfrm>
            <a:off x="1219200" y="457200"/>
            <a:ext cx="7467600" cy="1371600"/>
          </a:xfrm>
        </p:spPr>
        <p:txBody>
          <a:bodyPr/>
          <a:lstStyle/>
          <a:p>
            <a:pPr>
              <a:lnSpc>
                <a:spcPct val="90000"/>
              </a:lnSpc>
            </a:pPr>
            <a:r>
              <a:rPr lang="en-US" sz="2400" dirty="0"/>
              <a:t>Type I Error</a:t>
            </a:r>
          </a:p>
          <a:p>
            <a:pPr lvl="1">
              <a:lnSpc>
                <a:spcPct val="90000"/>
              </a:lnSpc>
            </a:pPr>
            <a:r>
              <a:rPr lang="en-US" sz="2000" dirty="0"/>
              <a:t> You conclude that there is analyte present when in fact there is none</a:t>
            </a:r>
          </a:p>
          <a:p>
            <a:pPr lvl="1">
              <a:lnSpc>
                <a:spcPct val="90000"/>
              </a:lnSpc>
            </a:pPr>
            <a:r>
              <a:rPr lang="en-US" sz="2000" dirty="0"/>
              <a:t> False Positive</a:t>
            </a:r>
          </a:p>
          <a:p>
            <a:pPr>
              <a:lnSpc>
                <a:spcPct val="90000"/>
              </a:lnSpc>
            </a:pPr>
            <a:endParaRPr lang="en-US" sz="2400" dirty="0"/>
          </a:p>
        </p:txBody>
      </p:sp>
      <p:sp>
        <p:nvSpPr>
          <p:cNvPr id="195589" name="Rectangle 5"/>
          <p:cNvSpPr>
            <a:spLocks noChangeArrowheads="1"/>
          </p:cNvSpPr>
          <p:nvPr/>
        </p:nvSpPr>
        <p:spPr bwMode="auto">
          <a:xfrm>
            <a:off x="2759075" y="3311525"/>
            <a:ext cx="4572000" cy="2971800"/>
          </a:xfrm>
          <a:prstGeom prst="rect">
            <a:avLst/>
          </a:prstGeom>
          <a:solidFill>
            <a:srgbClr val="339966"/>
          </a:solidFill>
          <a:ln w="9525">
            <a:solidFill>
              <a:schemeClr val="tx1"/>
            </a:solidFill>
            <a:miter lim="800000"/>
            <a:headEnd/>
            <a:tailEnd/>
          </a:ln>
          <a:effectLst/>
        </p:spPr>
        <p:txBody>
          <a:bodyPr wrap="none" anchor="ctr"/>
          <a:lstStyle/>
          <a:p>
            <a:pPr algn="ctr"/>
            <a:endParaRPr lang="en-US" sz="2400">
              <a:latin typeface="Times New Roman" pitchFamily="18" charset="0"/>
            </a:endParaRPr>
          </a:p>
        </p:txBody>
      </p:sp>
      <p:cxnSp>
        <p:nvCxnSpPr>
          <p:cNvPr id="195590" name="AutoShape 6"/>
          <p:cNvCxnSpPr>
            <a:cxnSpLocks noChangeShapeType="1"/>
            <a:stCxn id="195589" idx="0"/>
            <a:endCxn id="195589" idx="2"/>
          </p:cNvCxnSpPr>
          <p:nvPr/>
        </p:nvCxnSpPr>
        <p:spPr bwMode="auto">
          <a:xfrm>
            <a:off x="5045075" y="3311525"/>
            <a:ext cx="0" cy="2971800"/>
          </a:xfrm>
          <a:prstGeom prst="straightConnector1">
            <a:avLst/>
          </a:prstGeom>
          <a:noFill/>
          <a:ln w="9525">
            <a:solidFill>
              <a:schemeClr val="tx1"/>
            </a:solidFill>
            <a:round/>
            <a:headEnd/>
            <a:tailEnd/>
          </a:ln>
          <a:effectLst/>
        </p:spPr>
      </p:cxnSp>
      <p:cxnSp>
        <p:nvCxnSpPr>
          <p:cNvPr id="195591" name="AutoShape 7"/>
          <p:cNvCxnSpPr>
            <a:cxnSpLocks noChangeShapeType="1"/>
            <a:stCxn id="195589" idx="1"/>
            <a:endCxn id="195589" idx="3"/>
          </p:cNvCxnSpPr>
          <p:nvPr/>
        </p:nvCxnSpPr>
        <p:spPr bwMode="auto">
          <a:xfrm>
            <a:off x="2759075" y="4797425"/>
            <a:ext cx="4572000" cy="0"/>
          </a:xfrm>
          <a:prstGeom prst="straightConnector1">
            <a:avLst/>
          </a:prstGeom>
          <a:noFill/>
          <a:ln w="9525">
            <a:solidFill>
              <a:schemeClr val="tx1"/>
            </a:solidFill>
            <a:round/>
            <a:headEnd/>
            <a:tailEnd/>
          </a:ln>
          <a:effectLst/>
        </p:spPr>
      </p:cxnSp>
      <p:sp>
        <p:nvSpPr>
          <p:cNvPr id="195592" name="WordArt 8"/>
          <p:cNvSpPr>
            <a:spLocks noChangeArrowheads="1" noChangeShapeType="1" noTextEdit="1"/>
          </p:cNvSpPr>
          <p:nvPr/>
        </p:nvSpPr>
        <p:spPr bwMode="auto">
          <a:xfrm rot="-5489397">
            <a:off x="38894" y="4583906"/>
            <a:ext cx="1449388" cy="428625"/>
          </a:xfrm>
          <a:prstGeom prst="rect">
            <a:avLst/>
          </a:prstGeom>
        </p:spPr>
        <p:txBody>
          <a:bodyPr wrap="none" fromWordArt="1">
            <a:prstTxWarp prst="textPlain">
              <a:avLst>
                <a:gd name="adj" fmla="val 50000"/>
              </a:avLst>
            </a:prstTxWarp>
          </a:bodyPr>
          <a:lstStyle/>
          <a:p>
            <a:pPr algn="ctr"/>
            <a:r>
              <a:rPr lang="en-US" sz="2400" kern="10">
                <a:ln w="9525">
                  <a:solidFill>
                    <a:srgbClr val="000000"/>
                  </a:solidFill>
                  <a:round/>
                  <a:headEnd/>
                  <a:tailEnd/>
                </a:ln>
                <a:solidFill>
                  <a:srgbClr val="FF0000"/>
                </a:solidFill>
                <a:latin typeface="Arial Black"/>
              </a:rPr>
              <a:t>Reality</a:t>
            </a:r>
          </a:p>
        </p:txBody>
      </p:sp>
      <p:sp>
        <p:nvSpPr>
          <p:cNvPr id="195593" name="WordArt 9"/>
          <p:cNvSpPr>
            <a:spLocks noChangeArrowheads="1" noChangeShapeType="1" noTextEdit="1"/>
          </p:cNvSpPr>
          <p:nvPr/>
        </p:nvSpPr>
        <p:spPr bwMode="auto">
          <a:xfrm rot="24358">
            <a:off x="3902075" y="2163763"/>
            <a:ext cx="2009775" cy="428625"/>
          </a:xfrm>
          <a:prstGeom prst="rect">
            <a:avLst/>
          </a:prstGeom>
        </p:spPr>
        <p:txBody>
          <a:bodyPr wrap="none" fromWordArt="1">
            <a:prstTxWarp prst="textPlain">
              <a:avLst>
                <a:gd name="adj" fmla="val 50000"/>
              </a:avLst>
            </a:prstTxWarp>
          </a:bodyPr>
          <a:lstStyle/>
          <a:p>
            <a:pPr algn="ctr"/>
            <a:r>
              <a:rPr lang="en-US" sz="2400" kern="10">
                <a:ln w="9525">
                  <a:solidFill>
                    <a:srgbClr val="000000"/>
                  </a:solidFill>
                  <a:round/>
                  <a:headEnd/>
                  <a:tailEnd/>
                </a:ln>
                <a:solidFill>
                  <a:srgbClr val="FF0000"/>
                </a:solidFill>
                <a:latin typeface="Arial Black"/>
              </a:rPr>
              <a:t>Conclusion</a:t>
            </a:r>
          </a:p>
        </p:txBody>
      </p:sp>
      <p:sp>
        <p:nvSpPr>
          <p:cNvPr id="195594" name="Text Box 10"/>
          <p:cNvSpPr txBox="1">
            <a:spLocks noChangeArrowheads="1"/>
          </p:cNvSpPr>
          <p:nvPr/>
        </p:nvSpPr>
        <p:spPr bwMode="auto">
          <a:xfrm>
            <a:off x="1143000" y="5334000"/>
            <a:ext cx="164941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No Analyte</a:t>
            </a:r>
          </a:p>
        </p:txBody>
      </p:sp>
      <p:sp>
        <p:nvSpPr>
          <p:cNvPr id="195595" name="Text Box 11"/>
          <p:cNvSpPr txBox="1">
            <a:spLocks noChangeArrowheads="1"/>
          </p:cNvSpPr>
          <p:nvPr/>
        </p:nvSpPr>
        <p:spPr bwMode="auto">
          <a:xfrm>
            <a:off x="1447800" y="3886200"/>
            <a:ext cx="1200150" cy="457200"/>
          </a:xfrm>
          <a:prstGeom prst="rect">
            <a:avLst/>
          </a:prstGeom>
          <a:noFill/>
          <a:ln w="9525">
            <a:noFill/>
            <a:miter lim="800000"/>
            <a:headEnd/>
            <a:tailEnd/>
          </a:ln>
          <a:effectLst/>
        </p:spPr>
        <p:txBody>
          <a:bodyPr wrap="none">
            <a:spAutoFit/>
          </a:bodyPr>
          <a:lstStyle/>
          <a:p>
            <a:r>
              <a:rPr lang="en-US" sz="2400" b="1">
                <a:latin typeface="Times New Roman" pitchFamily="18" charset="0"/>
              </a:rPr>
              <a:t>Analyte</a:t>
            </a:r>
          </a:p>
        </p:txBody>
      </p:sp>
      <p:sp>
        <p:nvSpPr>
          <p:cNvPr id="195596" name="Text Box 12"/>
          <p:cNvSpPr txBox="1">
            <a:spLocks noChangeArrowheads="1"/>
          </p:cNvSpPr>
          <p:nvPr/>
        </p:nvSpPr>
        <p:spPr bwMode="auto">
          <a:xfrm>
            <a:off x="3276600" y="2743200"/>
            <a:ext cx="1200150" cy="457200"/>
          </a:xfrm>
          <a:prstGeom prst="rect">
            <a:avLst/>
          </a:prstGeom>
          <a:noFill/>
          <a:ln w="9525">
            <a:noFill/>
            <a:miter lim="800000"/>
            <a:headEnd/>
            <a:tailEnd/>
          </a:ln>
          <a:effectLst/>
        </p:spPr>
        <p:txBody>
          <a:bodyPr wrap="none">
            <a:spAutoFit/>
          </a:bodyPr>
          <a:lstStyle/>
          <a:p>
            <a:r>
              <a:rPr lang="en-US" sz="2400" b="1">
                <a:latin typeface="Times New Roman" pitchFamily="18" charset="0"/>
              </a:rPr>
              <a:t>Analyte</a:t>
            </a:r>
          </a:p>
        </p:txBody>
      </p:sp>
      <p:sp>
        <p:nvSpPr>
          <p:cNvPr id="195597" name="Text Box 13"/>
          <p:cNvSpPr txBox="1">
            <a:spLocks noChangeArrowheads="1"/>
          </p:cNvSpPr>
          <p:nvPr/>
        </p:nvSpPr>
        <p:spPr bwMode="auto">
          <a:xfrm>
            <a:off x="5426075" y="2778125"/>
            <a:ext cx="164941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No Analyte</a:t>
            </a:r>
          </a:p>
        </p:txBody>
      </p:sp>
      <p:sp>
        <p:nvSpPr>
          <p:cNvPr id="195598" name="Text Box 14"/>
          <p:cNvSpPr txBox="1">
            <a:spLocks noChangeArrowheads="1"/>
          </p:cNvSpPr>
          <p:nvPr/>
        </p:nvSpPr>
        <p:spPr bwMode="auto">
          <a:xfrm>
            <a:off x="5294313" y="3616325"/>
            <a:ext cx="1865312" cy="822325"/>
          </a:xfrm>
          <a:prstGeom prst="rect">
            <a:avLst/>
          </a:prstGeom>
          <a:noFill/>
          <a:ln w="9525">
            <a:noFill/>
            <a:miter lim="800000"/>
            <a:headEnd/>
            <a:tailEnd/>
          </a:ln>
          <a:effectLst/>
        </p:spPr>
        <p:txBody>
          <a:bodyPr wrap="none">
            <a:spAutoFit/>
          </a:bodyPr>
          <a:lstStyle/>
          <a:p>
            <a:pPr algn="ctr"/>
            <a:r>
              <a:rPr lang="en-US" sz="2400" b="1">
                <a:latin typeface="Times New Roman" pitchFamily="18" charset="0"/>
              </a:rPr>
              <a:t>Incorrect</a:t>
            </a:r>
            <a:endParaRPr lang="en-US" sz="2400">
              <a:latin typeface="Times New Roman" pitchFamily="18" charset="0"/>
            </a:endParaRPr>
          </a:p>
          <a:p>
            <a:pPr algn="ctr"/>
            <a:r>
              <a:rPr lang="en-US" sz="2400">
                <a:latin typeface="Times New Roman" pitchFamily="18" charset="0"/>
              </a:rPr>
              <a:t>false negative</a:t>
            </a:r>
          </a:p>
        </p:txBody>
      </p:sp>
      <p:sp>
        <p:nvSpPr>
          <p:cNvPr id="195599" name="Text Box 15"/>
          <p:cNvSpPr txBox="1">
            <a:spLocks noChangeArrowheads="1"/>
          </p:cNvSpPr>
          <p:nvPr/>
        </p:nvSpPr>
        <p:spPr bwMode="auto">
          <a:xfrm>
            <a:off x="2992438" y="5064125"/>
            <a:ext cx="1798637" cy="822325"/>
          </a:xfrm>
          <a:prstGeom prst="rect">
            <a:avLst/>
          </a:prstGeom>
          <a:solidFill>
            <a:srgbClr val="FF0000"/>
          </a:solidFill>
          <a:ln w="9525">
            <a:noFill/>
            <a:miter lim="800000"/>
            <a:headEnd/>
            <a:tailEnd/>
          </a:ln>
          <a:effectLst/>
        </p:spPr>
        <p:txBody>
          <a:bodyPr wrap="none">
            <a:spAutoFit/>
          </a:bodyPr>
          <a:lstStyle/>
          <a:p>
            <a:pPr algn="ctr"/>
            <a:r>
              <a:rPr lang="en-US" sz="2400" b="1">
                <a:latin typeface="Times New Roman" pitchFamily="18" charset="0"/>
              </a:rPr>
              <a:t>Incorrect</a:t>
            </a:r>
            <a:endParaRPr lang="en-US" sz="2400">
              <a:latin typeface="Times New Roman" pitchFamily="18" charset="0"/>
            </a:endParaRPr>
          </a:p>
          <a:p>
            <a:pPr algn="ctr"/>
            <a:r>
              <a:rPr lang="en-US" sz="2400">
                <a:latin typeface="Times New Roman" pitchFamily="18" charset="0"/>
              </a:rPr>
              <a:t>false positive</a:t>
            </a:r>
          </a:p>
        </p:txBody>
      </p:sp>
      <p:sp>
        <p:nvSpPr>
          <p:cNvPr id="195600" name="Text Box 16"/>
          <p:cNvSpPr txBox="1">
            <a:spLocks noChangeArrowheads="1"/>
          </p:cNvSpPr>
          <p:nvPr/>
        </p:nvSpPr>
        <p:spPr bwMode="auto">
          <a:xfrm>
            <a:off x="3352800" y="3810000"/>
            <a:ext cx="119856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Correct</a:t>
            </a:r>
          </a:p>
        </p:txBody>
      </p:sp>
      <p:sp>
        <p:nvSpPr>
          <p:cNvPr id="195601" name="Text Box 17"/>
          <p:cNvSpPr txBox="1">
            <a:spLocks noChangeArrowheads="1"/>
          </p:cNvSpPr>
          <p:nvPr/>
        </p:nvSpPr>
        <p:spPr bwMode="auto">
          <a:xfrm>
            <a:off x="5562600" y="5257800"/>
            <a:ext cx="119856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Correct</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Minimum Detectable Amount</a:t>
            </a:r>
            <a:endParaRPr lang="en-US" dirty="0"/>
          </a:p>
        </p:txBody>
      </p:sp>
      <p:sp>
        <p:nvSpPr>
          <p:cNvPr id="3" name="Content Placeholder 2"/>
          <p:cNvSpPr>
            <a:spLocks noGrp="1"/>
          </p:cNvSpPr>
          <p:nvPr>
            <p:ph idx="1"/>
          </p:nvPr>
        </p:nvSpPr>
        <p:spPr/>
        <p:txBody>
          <a:bodyPr/>
          <a:lstStyle/>
          <a:p>
            <a:r>
              <a:rPr lang="en-US" dirty="0" smtClean="0"/>
              <a:t>The DL tells us nothing about the risk of deciding that analyte is not present when indeed it is (a false negative)</a:t>
            </a:r>
          </a:p>
          <a:p>
            <a:r>
              <a:rPr lang="en-US" dirty="0" smtClean="0"/>
              <a:t>The minimum detectable amount is the amount of analyte that would fall below the DL </a:t>
            </a:r>
            <a:r>
              <a:rPr lang="el-GR" dirty="0" smtClean="0"/>
              <a:t>β</a:t>
            </a:r>
            <a:r>
              <a:rPr lang="en-US" dirty="0" smtClean="0"/>
              <a:t>% (usually </a:t>
            </a:r>
            <a:r>
              <a:rPr lang="el-GR" dirty="0" smtClean="0"/>
              <a:t>β</a:t>
            </a:r>
            <a:r>
              <a:rPr lang="en-US" dirty="0" smtClean="0"/>
              <a:t> = 5%) of the time (false negative)</a:t>
            </a:r>
          </a:p>
          <a:p>
            <a:pPr lvl="1"/>
            <a:r>
              <a:rPr lang="en-US" dirty="0" smtClean="0"/>
              <a:t>Used for design of bioassay programs and to describe the detection capabilities of a type of bioassay</a:t>
            </a:r>
          </a:p>
          <a:p>
            <a:pPr lvl="1"/>
            <a:r>
              <a:rPr lang="en-US" dirty="0" smtClean="0"/>
              <a:t>Should not be used to determine significance of any particular result</a:t>
            </a: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72" name="Picture 8"/>
          <p:cNvPicPr>
            <a:picLocks noChangeAspect="1" noChangeArrowheads="1"/>
          </p:cNvPicPr>
          <p:nvPr/>
        </p:nvPicPr>
        <p:blipFill>
          <a:blip r:embed="rId2" cstate="print"/>
          <a:srcRect/>
          <a:stretch>
            <a:fillRect/>
          </a:stretch>
        </p:blipFill>
        <p:spPr bwMode="auto">
          <a:xfrm>
            <a:off x="1371600" y="228600"/>
            <a:ext cx="6426200" cy="6405563"/>
          </a:xfrm>
          <a:prstGeom prst="rect">
            <a:avLst/>
          </a:prstGeom>
          <a:solidFill>
            <a:schemeClr val="tx1"/>
          </a:solidFill>
          <a:ln w="9525">
            <a:noFill/>
            <a:miter lim="800000"/>
            <a:headEnd/>
            <a:tailEnd/>
          </a:ln>
          <a:effectLst/>
        </p:spPr>
      </p:pic>
      <p:sp>
        <p:nvSpPr>
          <p:cNvPr id="267270" name="Text Box 6"/>
          <p:cNvSpPr txBox="1">
            <a:spLocks noChangeArrowheads="1"/>
          </p:cNvSpPr>
          <p:nvPr/>
        </p:nvSpPr>
        <p:spPr bwMode="auto">
          <a:xfrm>
            <a:off x="3505200" y="4343400"/>
            <a:ext cx="1755775" cy="366713"/>
          </a:xfrm>
          <a:prstGeom prst="rect">
            <a:avLst/>
          </a:prstGeom>
          <a:noFill/>
          <a:ln w="9525">
            <a:noFill/>
            <a:miter lim="800000"/>
            <a:headEnd/>
            <a:tailEnd/>
          </a:ln>
          <a:effectLst/>
        </p:spPr>
        <p:txBody>
          <a:bodyPr wrap="none">
            <a:spAutoFit/>
          </a:bodyPr>
          <a:lstStyle/>
          <a:p>
            <a:r>
              <a:rPr lang="en-US">
                <a:solidFill>
                  <a:srgbClr val="000000"/>
                </a:solidFill>
              </a:rPr>
              <a:t>False Negatives</a:t>
            </a:r>
          </a:p>
        </p:txBody>
      </p:sp>
      <p:sp>
        <p:nvSpPr>
          <p:cNvPr id="267271" name="Line 7"/>
          <p:cNvSpPr>
            <a:spLocks noChangeShapeType="1"/>
          </p:cNvSpPr>
          <p:nvPr/>
        </p:nvSpPr>
        <p:spPr bwMode="auto">
          <a:xfrm flipH="1" flipV="1">
            <a:off x="2667000" y="4343400"/>
            <a:ext cx="838200" cy="152400"/>
          </a:xfrm>
          <a:prstGeom prst="line">
            <a:avLst/>
          </a:prstGeom>
          <a:noFill/>
          <a:ln w="9525">
            <a:solidFill>
              <a:srgbClr val="000000"/>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23" name="Rectangle 19"/>
          <p:cNvSpPr>
            <a:spLocks noGrp="1" noChangeArrowheads="1"/>
          </p:cNvSpPr>
          <p:nvPr>
            <p:ph type="body" idx="4294967295"/>
          </p:nvPr>
        </p:nvSpPr>
        <p:spPr>
          <a:xfrm>
            <a:off x="457200" y="609600"/>
            <a:ext cx="8229600" cy="1828800"/>
          </a:xfrm>
        </p:spPr>
        <p:txBody>
          <a:bodyPr/>
          <a:lstStyle/>
          <a:p>
            <a:r>
              <a:rPr lang="en-US" sz="2800" dirty="0"/>
              <a:t>Type II Error</a:t>
            </a:r>
          </a:p>
          <a:p>
            <a:pPr lvl="1"/>
            <a:r>
              <a:rPr lang="en-US" sz="2400" dirty="0"/>
              <a:t> You conclude that there is no analyte present when in fact there is</a:t>
            </a:r>
          </a:p>
          <a:p>
            <a:pPr lvl="1"/>
            <a:r>
              <a:rPr lang="en-US" sz="2400" dirty="0"/>
              <a:t> False negative</a:t>
            </a:r>
          </a:p>
        </p:txBody>
      </p:sp>
      <p:sp>
        <p:nvSpPr>
          <p:cNvPr id="200708" name="Rectangle 4"/>
          <p:cNvSpPr>
            <a:spLocks noChangeArrowheads="1"/>
          </p:cNvSpPr>
          <p:nvPr/>
        </p:nvSpPr>
        <p:spPr bwMode="auto">
          <a:xfrm>
            <a:off x="2819400" y="3505200"/>
            <a:ext cx="4572000" cy="2971800"/>
          </a:xfrm>
          <a:prstGeom prst="rect">
            <a:avLst/>
          </a:prstGeom>
          <a:solidFill>
            <a:srgbClr val="339966"/>
          </a:solidFill>
          <a:ln w="9525">
            <a:solidFill>
              <a:schemeClr val="tx1"/>
            </a:solidFill>
            <a:miter lim="800000"/>
            <a:headEnd/>
            <a:tailEnd/>
          </a:ln>
          <a:effectLst/>
        </p:spPr>
        <p:txBody>
          <a:bodyPr wrap="none" anchor="ctr"/>
          <a:lstStyle/>
          <a:p>
            <a:pPr algn="ctr"/>
            <a:endParaRPr lang="en-US" sz="2400">
              <a:latin typeface="Times New Roman" pitchFamily="18" charset="0"/>
            </a:endParaRPr>
          </a:p>
        </p:txBody>
      </p:sp>
      <p:cxnSp>
        <p:nvCxnSpPr>
          <p:cNvPr id="200709" name="AutoShape 5"/>
          <p:cNvCxnSpPr>
            <a:cxnSpLocks noChangeShapeType="1"/>
            <a:stCxn id="200708" idx="0"/>
            <a:endCxn id="200708" idx="2"/>
          </p:cNvCxnSpPr>
          <p:nvPr/>
        </p:nvCxnSpPr>
        <p:spPr bwMode="auto">
          <a:xfrm rot="16200000" flipH="1">
            <a:off x="3619500" y="4991100"/>
            <a:ext cx="2971800" cy="1588"/>
          </a:xfrm>
          <a:prstGeom prst="straightConnector1">
            <a:avLst/>
          </a:prstGeom>
          <a:noFill/>
          <a:ln w="9525">
            <a:solidFill>
              <a:schemeClr val="tx1"/>
            </a:solidFill>
            <a:round/>
            <a:headEnd/>
            <a:tailEnd/>
          </a:ln>
          <a:effectLst/>
        </p:spPr>
      </p:cxnSp>
      <p:cxnSp>
        <p:nvCxnSpPr>
          <p:cNvPr id="200710" name="AutoShape 6"/>
          <p:cNvCxnSpPr>
            <a:cxnSpLocks noChangeShapeType="1"/>
            <a:stCxn id="200708" idx="1"/>
            <a:endCxn id="200708" idx="3"/>
          </p:cNvCxnSpPr>
          <p:nvPr/>
        </p:nvCxnSpPr>
        <p:spPr bwMode="auto">
          <a:xfrm rot="10800000" flipH="1">
            <a:off x="2819400" y="4991100"/>
            <a:ext cx="4572000" cy="1588"/>
          </a:xfrm>
          <a:prstGeom prst="straightConnector1">
            <a:avLst/>
          </a:prstGeom>
          <a:noFill/>
          <a:ln w="9525">
            <a:solidFill>
              <a:schemeClr val="tx1"/>
            </a:solidFill>
            <a:round/>
            <a:headEnd/>
            <a:tailEnd/>
          </a:ln>
          <a:effectLst/>
        </p:spPr>
      </p:cxnSp>
      <p:sp>
        <p:nvSpPr>
          <p:cNvPr id="200711" name="WordArt 7"/>
          <p:cNvSpPr>
            <a:spLocks noChangeArrowheads="1" noChangeShapeType="1" noTextEdit="1"/>
          </p:cNvSpPr>
          <p:nvPr/>
        </p:nvSpPr>
        <p:spPr bwMode="auto">
          <a:xfrm rot="-5489397">
            <a:off x="99219" y="4777581"/>
            <a:ext cx="1449388" cy="428625"/>
          </a:xfrm>
          <a:prstGeom prst="rect">
            <a:avLst/>
          </a:prstGeom>
        </p:spPr>
        <p:txBody>
          <a:bodyPr wrap="none" fromWordArt="1">
            <a:prstTxWarp prst="textPlain">
              <a:avLst>
                <a:gd name="adj" fmla="val 50000"/>
              </a:avLst>
            </a:prstTxWarp>
          </a:bodyPr>
          <a:lstStyle/>
          <a:p>
            <a:pPr algn="ctr"/>
            <a:r>
              <a:rPr lang="en-US" sz="2400" kern="10">
                <a:ln w="9525">
                  <a:solidFill>
                    <a:srgbClr val="000000"/>
                  </a:solidFill>
                  <a:round/>
                  <a:headEnd/>
                  <a:tailEnd/>
                </a:ln>
                <a:solidFill>
                  <a:srgbClr val="FF0000"/>
                </a:solidFill>
                <a:latin typeface="Arial Black"/>
              </a:rPr>
              <a:t>Reality</a:t>
            </a:r>
          </a:p>
        </p:txBody>
      </p:sp>
      <p:sp>
        <p:nvSpPr>
          <p:cNvPr id="200712" name="WordArt 8"/>
          <p:cNvSpPr>
            <a:spLocks noChangeArrowheads="1" noChangeShapeType="1" noTextEdit="1"/>
          </p:cNvSpPr>
          <p:nvPr/>
        </p:nvSpPr>
        <p:spPr bwMode="auto">
          <a:xfrm rot="24358">
            <a:off x="3962400" y="2357438"/>
            <a:ext cx="2009775" cy="428625"/>
          </a:xfrm>
          <a:prstGeom prst="rect">
            <a:avLst/>
          </a:prstGeom>
        </p:spPr>
        <p:txBody>
          <a:bodyPr wrap="none" fromWordArt="1">
            <a:prstTxWarp prst="textPlain">
              <a:avLst>
                <a:gd name="adj" fmla="val 50000"/>
              </a:avLst>
            </a:prstTxWarp>
          </a:bodyPr>
          <a:lstStyle/>
          <a:p>
            <a:pPr algn="ctr"/>
            <a:r>
              <a:rPr lang="en-US" sz="2400" kern="10">
                <a:ln w="9525">
                  <a:solidFill>
                    <a:srgbClr val="000000"/>
                  </a:solidFill>
                  <a:round/>
                  <a:headEnd/>
                  <a:tailEnd/>
                </a:ln>
                <a:solidFill>
                  <a:srgbClr val="FF0000"/>
                </a:solidFill>
                <a:latin typeface="Arial Black"/>
              </a:rPr>
              <a:t>Conclusion</a:t>
            </a:r>
          </a:p>
        </p:txBody>
      </p:sp>
      <p:sp>
        <p:nvSpPr>
          <p:cNvPr id="200713" name="Text Box 9"/>
          <p:cNvSpPr txBox="1">
            <a:spLocks noChangeArrowheads="1"/>
          </p:cNvSpPr>
          <p:nvPr/>
        </p:nvSpPr>
        <p:spPr bwMode="auto">
          <a:xfrm>
            <a:off x="1203325" y="5527675"/>
            <a:ext cx="164941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No Analyte</a:t>
            </a:r>
          </a:p>
        </p:txBody>
      </p:sp>
      <p:sp>
        <p:nvSpPr>
          <p:cNvPr id="200714" name="Text Box 10"/>
          <p:cNvSpPr txBox="1">
            <a:spLocks noChangeArrowheads="1"/>
          </p:cNvSpPr>
          <p:nvPr/>
        </p:nvSpPr>
        <p:spPr bwMode="auto">
          <a:xfrm>
            <a:off x="1508125" y="4079875"/>
            <a:ext cx="1200150" cy="457200"/>
          </a:xfrm>
          <a:prstGeom prst="rect">
            <a:avLst/>
          </a:prstGeom>
          <a:noFill/>
          <a:ln w="9525">
            <a:noFill/>
            <a:miter lim="800000"/>
            <a:headEnd/>
            <a:tailEnd/>
          </a:ln>
          <a:effectLst/>
        </p:spPr>
        <p:txBody>
          <a:bodyPr wrap="none">
            <a:spAutoFit/>
          </a:bodyPr>
          <a:lstStyle/>
          <a:p>
            <a:r>
              <a:rPr lang="en-US" sz="2400" b="1">
                <a:latin typeface="Times New Roman" pitchFamily="18" charset="0"/>
              </a:rPr>
              <a:t>Analyte</a:t>
            </a:r>
          </a:p>
        </p:txBody>
      </p:sp>
      <p:sp>
        <p:nvSpPr>
          <p:cNvPr id="200715" name="Text Box 11"/>
          <p:cNvSpPr txBox="1">
            <a:spLocks noChangeArrowheads="1"/>
          </p:cNvSpPr>
          <p:nvPr/>
        </p:nvSpPr>
        <p:spPr bwMode="auto">
          <a:xfrm>
            <a:off x="3336925" y="2936875"/>
            <a:ext cx="1200150" cy="457200"/>
          </a:xfrm>
          <a:prstGeom prst="rect">
            <a:avLst/>
          </a:prstGeom>
          <a:noFill/>
          <a:ln w="9525">
            <a:noFill/>
            <a:miter lim="800000"/>
            <a:headEnd/>
            <a:tailEnd/>
          </a:ln>
          <a:effectLst/>
        </p:spPr>
        <p:txBody>
          <a:bodyPr wrap="none">
            <a:spAutoFit/>
          </a:bodyPr>
          <a:lstStyle/>
          <a:p>
            <a:r>
              <a:rPr lang="en-US" sz="2400" b="1">
                <a:latin typeface="Times New Roman" pitchFamily="18" charset="0"/>
              </a:rPr>
              <a:t>Analyte</a:t>
            </a:r>
          </a:p>
        </p:txBody>
      </p:sp>
      <p:sp>
        <p:nvSpPr>
          <p:cNvPr id="200716" name="Text Box 12"/>
          <p:cNvSpPr txBox="1">
            <a:spLocks noChangeArrowheads="1"/>
          </p:cNvSpPr>
          <p:nvPr/>
        </p:nvSpPr>
        <p:spPr bwMode="auto">
          <a:xfrm>
            <a:off x="5486400" y="2971800"/>
            <a:ext cx="164941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No Analyte</a:t>
            </a:r>
          </a:p>
        </p:txBody>
      </p:sp>
      <p:sp>
        <p:nvSpPr>
          <p:cNvPr id="200717" name="Text Box 13"/>
          <p:cNvSpPr txBox="1">
            <a:spLocks noChangeArrowheads="1"/>
          </p:cNvSpPr>
          <p:nvPr/>
        </p:nvSpPr>
        <p:spPr bwMode="auto">
          <a:xfrm>
            <a:off x="5354638" y="3810000"/>
            <a:ext cx="1865312" cy="822325"/>
          </a:xfrm>
          <a:prstGeom prst="rect">
            <a:avLst/>
          </a:prstGeom>
          <a:solidFill>
            <a:srgbClr val="FF0000"/>
          </a:solidFill>
          <a:ln w="9525">
            <a:noFill/>
            <a:miter lim="800000"/>
            <a:headEnd/>
            <a:tailEnd/>
          </a:ln>
          <a:effectLst/>
        </p:spPr>
        <p:txBody>
          <a:bodyPr wrap="none">
            <a:spAutoFit/>
          </a:bodyPr>
          <a:lstStyle/>
          <a:p>
            <a:pPr algn="ctr"/>
            <a:r>
              <a:rPr lang="en-US" sz="2400" b="1">
                <a:latin typeface="Times New Roman" pitchFamily="18" charset="0"/>
              </a:rPr>
              <a:t>Incorrect</a:t>
            </a:r>
            <a:endParaRPr lang="en-US" sz="2400">
              <a:latin typeface="Times New Roman" pitchFamily="18" charset="0"/>
            </a:endParaRPr>
          </a:p>
          <a:p>
            <a:pPr algn="ctr"/>
            <a:r>
              <a:rPr lang="en-US" sz="2400">
                <a:latin typeface="Times New Roman" pitchFamily="18" charset="0"/>
              </a:rPr>
              <a:t>false negative</a:t>
            </a:r>
          </a:p>
        </p:txBody>
      </p:sp>
      <p:sp>
        <p:nvSpPr>
          <p:cNvPr id="200718" name="Text Box 14"/>
          <p:cNvSpPr txBox="1">
            <a:spLocks noChangeArrowheads="1"/>
          </p:cNvSpPr>
          <p:nvPr/>
        </p:nvSpPr>
        <p:spPr bwMode="auto">
          <a:xfrm>
            <a:off x="3052763" y="5257800"/>
            <a:ext cx="1798637" cy="822325"/>
          </a:xfrm>
          <a:prstGeom prst="rect">
            <a:avLst/>
          </a:prstGeom>
          <a:noFill/>
          <a:ln w="9525">
            <a:noFill/>
            <a:miter lim="800000"/>
            <a:headEnd/>
            <a:tailEnd/>
          </a:ln>
          <a:effectLst/>
        </p:spPr>
        <p:txBody>
          <a:bodyPr wrap="none">
            <a:spAutoFit/>
          </a:bodyPr>
          <a:lstStyle/>
          <a:p>
            <a:pPr algn="ctr"/>
            <a:r>
              <a:rPr lang="en-US" sz="2400" b="1">
                <a:latin typeface="Times New Roman" pitchFamily="18" charset="0"/>
              </a:rPr>
              <a:t>Incorrect</a:t>
            </a:r>
            <a:endParaRPr lang="en-US" sz="2400">
              <a:latin typeface="Times New Roman" pitchFamily="18" charset="0"/>
            </a:endParaRPr>
          </a:p>
          <a:p>
            <a:pPr algn="ctr"/>
            <a:r>
              <a:rPr lang="en-US" sz="2400">
                <a:latin typeface="Times New Roman" pitchFamily="18" charset="0"/>
              </a:rPr>
              <a:t>false positive</a:t>
            </a:r>
          </a:p>
        </p:txBody>
      </p:sp>
      <p:sp>
        <p:nvSpPr>
          <p:cNvPr id="200719" name="Text Box 15"/>
          <p:cNvSpPr txBox="1">
            <a:spLocks noChangeArrowheads="1"/>
          </p:cNvSpPr>
          <p:nvPr/>
        </p:nvSpPr>
        <p:spPr bwMode="auto">
          <a:xfrm>
            <a:off x="3413125" y="4003675"/>
            <a:ext cx="119856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Correct</a:t>
            </a:r>
          </a:p>
        </p:txBody>
      </p:sp>
      <p:sp>
        <p:nvSpPr>
          <p:cNvPr id="200720" name="Text Box 16"/>
          <p:cNvSpPr txBox="1">
            <a:spLocks noChangeArrowheads="1"/>
          </p:cNvSpPr>
          <p:nvPr/>
        </p:nvSpPr>
        <p:spPr bwMode="auto">
          <a:xfrm>
            <a:off x="5622925" y="5451475"/>
            <a:ext cx="119856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Correct</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r>
              <a:rPr lang="en-US"/>
              <a:t>In Practice</a:t>
            </a:r>
          </a:p>
        </p:txBody>
      </p:sp>
      <p:sp>
        <p:nvSpPr>
          <p:cNvPr id="376835" name="Rectangle 3"/>
          <p:cNvSpPr>
            <a:spLocks noGrp="1" noChangeArrowheads="1"/>
          </p:cNvSpPr>
          <p:nvPr>
            <p:ph type="body" idx="1"/>
          </p:nvPr>
        </p:nvSpPr>
        <p:spPr/>
        <p:txBody>
          <a:bodyPr/>
          <a:lstStyle/>
          <a:p>
            <a:pPr>
              <a:lnSpc>
                <a:spcPct val="90000"/>
              </a:lnSpc>
            </a:pPr>
            <a:r>
              <a:rPr lang="en-US" dirty="0"/>
              <a:t>The DL is used to decide if a sample contains analyte</a:t>
            </a:r>
          </a:p>
          <a:p>
            <a:pPr lvl="1">
              <a:lnSpc>
                <a:spcPct val="90000"/>
              </a:lnSpc>
            </a:pPr>
            <a:r>
              <a:rPr lang="en-US" dirty="0"/>
              <a:t>we can’t tell a false positive from a true positive</a:t>
            </a:r>
          </a:p>
          <a:p>
            <a:pPr>
              <a:lnSpc>
                <a:spcPct val="90000"/>
              </a:lnSpc>
            </a:pPr>
            <a:endParaRPr lang="en-US" dirty="0" smtClean="0"/>
          </a:p>
          <a:p>
            <a:pPr>
              <a:lnSpc>
                <a:spcPct val="90000"/>
              </a:lnSpc>
            </a:pPr>
            <a:r>
              <a:rPr lang="en-US" dirty="0" smtClean="0"/>
              <a:t>The </a:t>
            </a:r>
            <a:r>
              <a:rPr lang="en-US" dirty="0"/>
              <a:t>MDA is used to characterize the ability of an analytical method to detect analyte in the sample</a:t>
            </a:r>
          </a:p>
          <a:p>
            <a:pPr lvl="1">
              <a:lnSpc>
                <a:spcPct val="90000"/>
              </a:lnSpc>
            </a:pPr>
            <a:r>
              <a:rPr lang="en-US" dirty="0"/>
              <a:t>the MDA is </a:t>
            </a:r>
            <a:r>
              <a:rPr lang="en-US" u="sng" dirty="0"/>
              <a:t>not</a:t>
            </a:r>
            <a:r>
              <a:rPr lang="en-US" dirty="0"/>
              <a:t> used to decide if a sample contains analyte</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9" name="Rectangle 3"/>
          <p:cNvSpPr>
            <a:spLocks noGrp="1" noChangeArrowheads="1"/>
          </p:cNvSpPr>
          <p:nvPr>
            <p:ph type="body" idx="4294967295"/>
          </p:nvPr>
        </p:nvSpPr>
        <p:spPr>
          <a:xfrm>
            <a:off x="533400" y="914400"/>
            <a:ext cx="7772400" cy="5334000"/>
          </a:xfrm>
        </p:spPr>
        <p:txBody>
          <a:bodyPr/>
          <a:lstStyle/>
          <a:p>
            <a:pPr>
              <a:lnSpc>
                <a:spcPct val="80000"/>
              </a:lnSpc>
            </a:pPr>
            <a:r>
              <a:rPr lang="en-US" dirty="0"/>
              <a:t>This was one realization of the DL and MDA, and if you run this experiment again you are likely to get a different DL and MDA </a:t>
            </a:r>
          </a:p>
          <a:p>
            <a:pPr>
              <a:lnSpc>
                <a:spcPct val="80000"/>
              </a:lnSpc>
            </a:pPr>
            <a:r>
              <a:rPr lang="en-US" dirty="0"/>
              <a:t>If you do this experiment many times, the mean DL and mean MDA will be good estimates of the long-run DL and MDA</a:t>
            </a:r>
          </a:p>
          <a:p>
            <a:pPr lvl="1">
              <a:lnSpc>
                <a:spcPct val="80000"/>
              </a:lnSpc>
            </a:pPr>
            <a:r>
              <a:rPr lang="en-US" dirty="0"/>
              <a:t>this is usually not feasible to do</a:t>
            </a:r>
          </a:p>
          <a:p>
            <a:pPr>
              <a:lnSpc>
                <a:spcPct val="80000"/>
              </a:lnSpc>
            </a:pPr>
            <a:r>
              <a:rPr lang="en-US" dirty="0"/>
              <a:t>A menagerie of DL and MDA formulas have been developed in an attempt to calculate the mean DL and mean MDA without incurring the trouble and expense of running all the blank and spike analyses</a:t>
            </a:r>
          </a:p>
          <a:p>
            <a:pPr>
              <a:lnSpc>
                <a:spcPct val="80000"/>
              </a:lnSpc>
            </a:pPr>
            <a:r>
              <a:rPr lang="en-US" dirty="0"/>
              <a:t>At least be aware of how your bioassay lab is calculating the DL and MDA</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47" name="Rectangle 19"/>
          <p:cNvSpPr>
            <a:spLocks noGrp="1" noChangeArrowheads="1"/>
          </p:cNvSpPr>
          <p:nvPr>
            <p:ph type="body" idx="4294967295"/>
          </p:nvPr>
        </p:nvSpPr>
        <p:spPr>
          <a:xfrm>
            <a:off x="304800" y="228600"/>
            <a:ext cx="8382000" cy="1981200"/>
          </a:xfrm>
        </p:spPr>
        <p:txBody>
          <a:bodyPr/>
          <a:lstStyle/>
          <a:p>
            <a:pPr>
              <a:lnSpc>
                <a:spcPct val="90000"/>
              </a:lnSpc>
            </a:pPr>
            <a:r>
              <a:rPr lang="en-US" sz="2400" dirty="0"/>
              <a:t>Type III Error - You came to right conclusion for the wrong reason, for example</a:t>
            </a:r>
          </a:p>
          <a:p>
            <a:pPr lvl="1">
              <a:lnSpc>
                <a:spcPct val="90000"/>
              </a:lnSpc>
            </a:pPr>
            <a:r>
              <a:rPr lang="en-US" sz="2000" dirty="0"/>
              <a:t> You correctly conclude that there is no analyte present, but it is the wrong analyte</a:t>
            </a:r>
          </a:p>
          <a:p>
            <a:pPr lvl="1">
              <a:lnSpc>
                <a:spcPct val="90000"/>
              </a:lnSpc>
            </a:pPr>
            <a:r>
              <a:rPr lang="en-US" sz="2000" dirty="0"/>
              <a:t> You correctly conclude that there is analyte present, but it did not come from the person</a:t>
            </a:r>
          </a:p>
          <a:p>
            <a:pPr>
              <a:lnSpc>
                <a:spcPct val="90000"/>
              </a:lnSpc>
            </a:pPr>
            <a:endParaRPr lang="en-US" sz="2400" dirty="0"/>
          </a:p>
        </p:txBody>
      </p:sp>
      <p:sp>
        <p:nvSpPr>
          <p:cNvPr id="201732" name="Rectangle 4"/>
          <p:cNvSpPr>
            <a:spLocks noChangeArrowheads="1"/>
          </p:cNvSpPr>
          <p:nvPr/>
        </p:nvSpPr>
        <p:spPr bwMode="auto">
          <a:xfrm>
            <a:off x="2895600" y="3581400"/>
            <a:ext cx="4572000" cy="2971800"/>
          </a:xfrm>
          <a:prstGeom prst="rect">
            <a:avLst/>
          </a:prstGeom>
          <a:solidFill>
            <a:srgbClr val="339966"/>
          </a:solidFill>
          <a:ln w="9525">
            <a:solidFill>
              <a:schemeClr val="tx1"/>
            </a:solidFill>
            <a:miter lim="800000"/>
            <a:headEnd/>
            <a:tailEnd/>
          </a:ln>
          <a:effectLst/>
        </p:spPr>
        <p:txBody>
          <a:bodyPr wrap="none" anchor="ctr"/>
          <a:lstStyle/>
          <a:p>
            <a:pPr algn="ctr"/>
            <a:endParaRPr lang="en-US" sz="2400">
              <a:latin typeface="Times New Roman" pitchFamily="18" charset="0"/>
            </a:endParaRPr>
          </a:p>
        </p:txBody>
      </p:sp>
      <p:cxnSp>
        <p:nvCxnSpPr>
          <p:cNvPr id="201733" name="AutoShape 5"/>
          <p:cNvCxnSpPr>
            <a:cxnSpLocks noChangeShapeType="1"/>
            <a:stCxn id="201732" idx="0"/>
            <a:endCxn id="201732" idx="2"/>
          </p:cNvCxnSpPr>
          <p:nvPr/>
        </p:nvCxnSpPr>
        <p:spPr bwMode="auto">
          <a:xfrm rot="16200000" flipH="1">
            <a:off x="3695700" y="5067300"/>
            <a:ext cx="2971800" cy="1588"/>
          </a:xfrm>
          <a:prstGeom prst="straightConnector1">
            <a:avLst/>
          </a:prstGeom>
          <a:noFill/>
          <a:ln w="9525">
            <a:solidFill>
              <a:schemeClr val="tx1"/>
            </a:solidFill>
            <a:round/>
            <a:headEnd/>
            <a:tailEnd/>
          </a:ln>
          <a:effectLst/>
        </p:spPr>
      </p:cxnSp>
      <p:cxnSp>
        <p:nvCxnSpPr>
          <p:cNvPr id="201734" name="AutoShape 6"/>
          <p:cNvCxnSpPr>
            <a:cxnSpLocks noChangeShapeType="1"/>
            <a:stCxn id="201732" idx="1"/>
            <a:endCxn id="201732" idx="3"/>
          </p:cNvCxnSpPr>
          <p:nvPr/>
        </p:nvCxnSpPr>
        <p:spPr bwMode="auto">
          <a:xfrm rot="10800000" flipH="1">
            <a:off x="2895600" y="5067300"/>
            <a:ext cx="4572000" cy="1588"/>
          </a:xfrm>
          <a:prstGeom prst="straightConnector1">
            <a:avLst/>
          </a:prstGeom>
          <a:noFill/>
          <a:ln w="9525">
            <a:solidFill>
              <a:schemeClr val="tx1"/>
            </a:solidFill>
            <a:round/>
            <a:headEnd/>
            <a:tailEnd/>
          </a:ln>
          <a:effectLst/>
        </p:spPr>
      </p:cxnSp>
      <p:sp>
        <p:nvSpPr>
          <p:cNvPr id="201735" name="WordArt 7"/>
          <p:cNvSpPr>
            <a:spLocks noChangeArrowheads="1" noChangeShapeType="1" noTextEdit="1"/>
          </p:cNvSpPr>
          <p:nvPr/>
        </p:nvSpPr>
        <p:spPr bwMode="auto">
          <a:xfrm rot="-5489397">
            <a:off x="175419" y="4853781"/>
            <a:ext cx="1449388" cy="428625"/>
          </a:xfrm>
          <a:prstGeom prst="rect">
            <a:avLst/>
          </a:prstGeom>
        </p:spPr>
        <p:txBody>
          <a:bodyPr wrap="none" fromWordArt="1">
            <a:prstTxWarp prst="textPlain">
              <a:avLst>
                <a:gd name="adj" fmla="val 50000"/>
              </a:avLst>
            </a:prstTxWarp>
          </a:bodyPr>
          <a:lstStyle/>
          <a:p>
            <a:pPr algn="ctr"/>
            <a:r>
              <a:rPr lang="en-US" sz="2400" kern="10">
                <a:ln w="9525">
                  <a:solidFill>
                    <a:srgbClr val="000000"/>
                  </a:solidFill>
                  <a:round/>
                  <a:headEnd/>
                  <a:tailEnd/>
                </a:ln>
                <a:solidFill>
                  <a:srgbClr val="FF0000"/>
                </a:solidFill>
                <a:latin typeface="Arial Black"/>
              </a:rPr>
              <a:t>Reality</a:t>
            </a:r>
          </a:p>
        </p:txBody>
      </p:sp>
      <p:sp>
        <p:nvSpPr>
          <p:cNvPr id="201736" name="WordArt 8"/>
          <p:cNvSpPr>
            <a:spLocks noChangeArrowheads="1" noChangeShapeType="1" noTextEdit="1"/>
          </p:cNvSpPr>
          <p:nvPr/>
        </p:nvSpPr>
        <p:spPr bwMode="auto">
          <a:xfrm rot="24358">
            <a:off x="4038600" y="2433638"/>
            <a:ext cx="2009775" cy="428625"/>
          </a:xfrm>
          <a:prstGeom prst="rect">
            <a:avLst/>
          </a:prstGeom>
        </p:spPr>
        <p:txBody>
          <a:bodyPr wrap="none" fromWordArt="1">
            <a:prstTxWarp prst="textPlain">
              <a:avLst>
                <a:gd name="adj" fmla="val 50000"/>
              </a:avLst>
            </a:prstTxWarp>
          </a:bodyPr>
          <a:lstStyle/>
          <a:p>
            <a:pPr algn="ctr"/>
            <a:r>
              <a:rPr lang="en-US" sz="2400" kern="10">
                <a:ln w="9525">
                  <a:solidFill>
                    <a:srgbClr val="000000"/>
                  </a:solidFill>
                  <a:round/>
                  <a:headEnd/>
                  <a:tailEnd/>
                </a:ln>
                <a:solidFill>
                  <a:srgbClr val="FF0000"/>
                </a:solidFill>
                <a:latin typeface="Arial Black"/>
              </a:rPr>
              <a:t>Conclusion</a:t>
            </a:r>
          </a:p>
        </p:txBody>
      </p:sp>
      <p:sp>
        <p:nvSpPr>
          <p:cNvPr id="201737" name="Text Box 9"/>
          <p:cNvSpPr txBox="1">
            <a:spLocks noChangeArrowheads="1"/>
          </p:cNvSpPr>
          <p:nvPr/>
        </p:nvSpPr>
        <p:spPr bwMode="auto">
          <a:xfrm>
            <a:off x="1279525" y="5603875"/>
            <a:ext cx="164941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No Analyte</a:t>
            </a:r>
          </a:p>
        </p:txBody>
      </p:sp>
      <p:sp>
        <p:nvSpPr>
          <p:cNvPr id="201738" name="Text Box 10"/>
          <p:cNvSpPr txBox="1">
            <a:spLocks noChangeArrowheads="1"/>
          </p:cNvSpPr>
          <p:nvPr/>
        </p:nvSpPr>
        <p:spPr bwMode="auto">
          <a:xfrm>
            <a:off x="1584325" y="4156075"/>
            <a:ext cx="1200150" cy="457200"/>
          </a:xfrm>
          <a:prstGeom prst="rect">
            <a:avLst/>
          </a:prstGeom>
          <a:noFill/>
          <a:ln w="9525">
            <a:noFill/>
            <a:miter lim="800000"/>
            <a:headEnd/>
            <a:tailEnd/>
          </a:ln>
          <a:effectLst/>
        </p:spPr>
        <p:txBody>
          <a:bodyPr wrap="none">
            <a:spAutoFit/>
          </a:bodyPr>
          <a:lstStyle/>
          <a:p>
            <a:r>
              <a:rPr lang="en-US" sz="2400" b="1">
                <a:latin typeface="Times New Roman" pitchFamily="18" charset="0"/>
              </a:rPr>
              <a:t>Analyte</a:t>
            </a:r>
          </a:p>
        </p:txBody>
      </p:sp>
      <p:sp>
        <p:nvSpPr>
          <p:cNvPr id="201739" name="Text Box 11"/>
          <p:cNvSpPr txBox="1">
            <a:spLocks noChangeArrowheads="1"/>
          </p:cNvSpPr>
          <p:nvPr/>
        </p:nvSpPr>
        <p:spPr bwMode="auto">
          <a:xfrm>
            <a:off x="3413125" y="3013075"/>
            <a:ext cx="1200150" cy="457200"/>
          </a:xfrm>
          <a:prstGeom prst="rect">
            <a:avLst/>
          </a:prstGeom>
          <a:noFill/>
          <a:ln w="9525">
            <a:noFill/>
            <a:miter lim="800000"/>
            <a:headEnd/>
            <a:tailEnd/>
          </a:ln>
          <a:effectLst/>
        </p:spPr>
        <p:txBody>
          <a:bodyPr wrap="none">
            <a:spAutoFit/>
          </a:bodyPr>
          <a:lstStyle/>
          <a:p>
            <a:r>
              <a:rPr lang="en-US" sz="2400" b="1">
                <a:latin typeface="Times New Roman" pitchFamily="18" charset="0"/>
              </a:rPr>
              <a:t>Analyte</a:t>
            </a:r>
          </a:p>
        </p:txBody>
      </p:sp>
      <p:sp>
        <p:nvSpPr>
          <p:cNvPr id="201740" name="Text Box 12"/>
          <p:cNvSpPr txBox="1">
            <a:spLocks noChangeArrowheads="1"/>
          </p:cNvSpPr>
          <p:nvPr/>
        </p:nvSpPr>
        <p:spPr bwMode="auto">
          <a:xfrm>
            <a:off x="5562600" y="3048000"/>
            <a:ext cx="1649413" cy="457200"/>
          </a:xfrm>
          <a:prstGeom prst="rect">
            <a:avLst/>
          </a:prstGeom>
          <a:noFill/>
          <a:ln w="9525">
            <a:noFill/>
            <a:miter lim="800000"/>
            <a:headEnd/>
            <a:tailEnd/>
          </a:ln>
          <a:effectLst/>
        </p:spPr>
        <p:txBody>
          <a:bodyPr wrap="none">
            <a:spAutoFit/>
          </a:bodyPr>
          <a:lstStyle/>
          <a:p>
            <a:r>
              <a:rPr lang="en-US" sz="2400" b="1">
                <a:latin typeface="Times New Roman" pitchFamily="18" charset="0"/>
              </a:rPr>
              <a:t>No Analyte</a:t>
            </a:r>
          </a:p>
        </p:txBody>
      </p:sp>
      <p:sp>
        <p:nvSpPr>
          <p:cNvPr id="201741" name="Text Box 13"/>
          <p:cNvSpPr txBox="1">
            <a:spLocks noChangeArrowheads="1"/>
          </p:cNvSpPr>
          <p:nvPr/>
        </p:nvSpPr>
        <p:spPr bwMode="auto">
          <a:xfrm>
            <a:off x="5430838" y="3886200"/>
            <a:ext cx="1865312" cy="822325"/>
          </a:xfrm>
          <a:prstGeom prst="rect">
            <a:avLst/>
          </a:prstGeom>
          <a:noFill/>
          <a:ln w="9525">
            <a:noFill/>
            <a:miter lim="800000"/>
            <a:headEnd/>
            <a:tailEnd/>
          </a:ln>
          <a:effectLst/>
        </p:spPr>
        <p:txBody>
          <a:bodyPr wrap="none">
            <a:spAutoFit/>
          </a:bodyPr>
          <a:lstStyle/>
          <a:p>
            <a:pPr algn="ctr"/>
            <a:r>
              <a:rPr lang="en-US" sz="2400" b="1" dirty="0">
                <a:latin typeface="Times New Roman" pitchFamily="18" charset="0"/>
              </a:rPr>
              <a:t>Incorrect</a:t>
            </a:r>
            <a:endParaRPr lang="en-US" sz="2400" dirty="0">
              <a:latin typeface="Times New Roman" pitchFamily="18" charset="0"/>
            </a:endParaRPr>
          </a:p>
          <a:p>
            <a:pPr algn="ctr"/>
            <a:r>
              <a:rPr lang="en-US" sz="2400" dirty="0">
                <a:latin typeface="Times New Roman" pitchFamily="18" charset="0"/>
              </a:rPr>
              <a:t>false negative</a:t>
            </a:r>
          </a:p>
        </p:txBody>
      </p:sp>
      <p:sp>
        <p:nvSpPr>
          <p:cNvPr id="201742" name="Text Box 14"/>
          <p:cNvSpPr txBox="1">
            <a:spLocks noChangeArrowheads="1"/>
          </p:cNvSpPr>
          <p:nvPr/>
        </p:nvSpPr>
        <p:spPr bwMode="auto">
          <a:xfrm>
            <a:off x="3128963" y="5334000"/>
            <a:ext cx="1798637" cy="822325"/>
          </a:xfrm>
          <a:prstGeom prst="rect">
            <a:avLst/>
          </a:prstGeom>
          <a:noFill/>
          <a:ln w="9525">
            <a:noFill/>
            <a:miter lim="800000"/>
            <a:headEnd/>
            <a:tailEnd/>
          </a:ln>
          <a:effectLst/>
        </p:spPr>
        <p:txBody>
          <a:bodyPr wrap="none">
            <a:spAutoFit/>
          </a:bodyPr>
          <a:lstStyle/>
          <a:p>
            <a:pPr algn="ctr"/>
            <a:r>
              <a:rPr lang="en-US" sz="2400" b="1">
                <a:latin typeface="Times New Roman" pitchFamily="18" charset="0"/>
              </a:rPr>
              <a:t>Incorrect</a:t>
            </a:r>
            <a:endParaRPr lang="en-US" sz="2400">
              <a:latin typeface="Times New Roman" pitchFamily="18" charset="0"/>
            </a:endParaRPr>
          </a:p>
          <a:p>
            <a:pPr algn="ctr"/>
            <a:r>
              <a:rPr lang="en-US" sz="2400">
                <a:latin typeface="Times New Roman" pitchFamily="18" charset="0"/>
              </a:rPr>
              <a:t>false positive</a:t>
            </a:r>
          </a:p>
        </p:txBody>
      </p:sp>
      <p:sp>
        <p:nvSpPr>
          <p:cNvPr id="201743" name="Text Box 15"/>
          <p:cNvSpPr txBox="1">
            <a:spLocks noChangeArrowheads="1"/>
          </p:cNvSpPr>
          <p:nvPr/>
        </p:nvSpPr>
        <p:spPr bwMode="auto">
          <a:xfrm>
            <a:off x="3489325" y="4079875"/>
            <a:ext cx="1198563" cy="457200"/>
          </a:xfrm>
          <a:prstGeom prst="rect">
            <a:avLst/>
          </a:prstGeom>
          <a:solidFill>
            <a:srgbClr val="FF0000"/>
          </a:solidFill>
          <a:ln w="9525">
            <a:noFill/>
            <a:miter lim="800000"/>
            <a:headEnd/>
            <a:tailEnd/>
          </a:ln>
          <a:effectLst/>
        </p:spPr>
        <p:txBody>
          <a:bodyPr wrap="none">
            <a:spAutoFit/>
          </a:bodyPr>
          <a:lstStyle/>
          <a:p>
            <a:r>
              <a:rPr lang="en-US" sz="2400" b="1">
                <a:latin typeface="Times New Roman" pitchFamily="18" charset="0"/>
              </a:rPr>
              <a:t>Correct</a:t>
            </a:r>
          </a:p>
        </p:txBody>
      </p:sp>
      <p:sp>
        <p:nvSpPr>
          <p:cNvPr id="201744" name="Text Box 16"/>
          <p:cNvSpPr txBox="1">
            <a:spLocks noChangeArrowheads="1"/>
          </p:cNvSpPr>
          <p:nvPr/>
        </p:nvSpPr>
        <p:spPr bwMode="auto">
          <a:xfrm>
            <a:off x="5699125" y="5527675"/>
            <a:ext cx="1198563" cy="457200"/>
          </a:xfrm>
          <a:prstGeom prst="rect">
            <a:avLst/>
          </a:prstGeom>
          <a:solidFill>
            <a:srgbClr val="FF0000"/>
          </a:solidFill>
          <a:ln w="9525">
            <a:noFill/>
            <a:miter lim="800000"/>
            <a:headEnd/>
            <a:tailEnd/>
          </a:ln>
          <a:effectLst/>
        </p:spPr>
        <p:txBody>
          <a:bodyPr wrap="none">
            <a:spAutoFit/>
          </a:bodyPr>
          <a:lstStyle/>
          <a:p>
            <a:r>
              <a:rPr lang="en-US" sz="2400" b="1">
                <a:latin typeface="Times New Roman" pitchFamily="18" charset="0"/>
              </a:rPr>
              <a:t>Correct</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Word on DL/MDA</a:t>
            </a:r>
            <a:endParaRPr lang="en-US" dirty="0"/>
          </a:p>
        </p:txBody>
      </p:sp>
      <p:sp>
        <p:nvSpPr>
          <p:cNvPr id="3" name="TextBox 2"/>
          <p:cNvSpPr txBox="1"/>
          <p:nvPr/>
        </p:nvSpPr>
        <p:spPr>
          <a:xfrm>
            <a:off x="1524000" y="2971800"/>
            <a:ext cx="6477000" cy="1107996"/>
          </a:xfrm>
          <a:prstGeom prst="rect">
            <a:avLst/>
          </a:prstGeom>
          <a:noFill/>
        </p:spPr>
        <p:txBody>
          <a:bodyPr wrap="square" rtlCol="0">
            <a:spAutoFit/>
          </a:bodyPr>
          <a:lstStyle/>
          <a:p>
            <a:r>
              <a:rPr lang="en-US" sz="2200" dirty="0" smtClean="0">
                <a:latin typeface="Garamond" pitchFamily="18" charset="0"/>
              </a:rPr>
              <a:t>While there are many recommendations on how to calculate DL and MDA, there is no requirement that you do it a certain way.</a:t>
            </a:r>
            <a:endParaRPr lang="en-US" sz="2200" dirty="0">
              <a:latin typeface="Garamond" pitchFamily="18"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levels</a:t>
            </a:r>
            <a:endParaRPr lang="en-US" dirty="0"/>
          </a:p>
        </p:txBody>
      </p:sp>
      <p:sp>
        <p:nvSpPr>
          <p:cNvPr id="3" name="Text Placeholder 2"/>
          <p:cNvSpPr>
            <a:spLocks noGrp="1"/>
          </p:cNvSpPr>
          <p:nvPr>
            <p:ph type="body" idx="1"/>
          </p:nvPr>
        </p:nvSpPr>
        <p:spPr/>
        <p:txBody>
          <a:bodyPr/>
          <a:lstStyle/>
          <a:p>
            <a:r>
              <a:rPr lang="en-US" dirty="0" smtClean="0"/>
              <a:t>Bioassay Program Design</a:t>
            </a:r>
            <a:endParaRPr 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r>
              <a:rPr lang="en-US" dirty="0" smtClean="0"/>
              <a:t>Dose Coefficient (Conversion Factor)</a:t>
            </a:r>
            <a:endParaRPr lang="en-US" dirty="0"/>
          </a:p>
        </p:txBody>
      </p:sp>
      <p:sp>
        <p:nvSpPr>
          <p:cNvPr id="344067" name="Rectangle 3"/>
          <p:cNvSpPr>
            <a:spLocks noGrp="1" noChangeArrowheads="1"/>
          </p:cNvSpPr>
          <p:nvPr>
            <p:ph idx="1"/>
          </p:nvPr>
        </p:nvSpPr>
        <p:spPr/>
        <p:txBody>
          <a:bodyPr/>
          <a:lstStyle/>
          <a:p>
            <a:pPr>
              <a:lnSpc>
                <a:spcPct val="90000"/>
              </a:lnSpc>
            </a:pPr>
            <a:r>
              <a:rPr lang="en-US" dirty="0" smtClean="0"/>
              <a:t>Gives </a:t>
            </a:r>
            <a:r>
              <a:rPr lang="en-US" dirty="0"/>
              <a:t>50-year committed dose to organ or tissue from a unit intake of radioactive material</a:t>
            </a:r>
          </a:p>
          <a:p>
            <a:pPr lvl="1">
              <a:lnSpc>
                <a:spcPct val="90000"/>
              </a:lnSpc>
            </a:pPr>
            <a:r>
              <a:rPr lang="en-US" dirty="0"/>
              <a:t>For example, the </a:t>
            </a:r>
            <a:r>
              <a:rPr lang="en-US" dirty="0" err="1"/>
              <a:t>Sv</a:t>
            </a:r>
            <a:r>
              <a:rPr lang="en-US" dirty="0"/>
              <a:t> to bone surfaces from a</a:t>
            </a:r>
            <a:br>
              <a:rPr lang="en-US" dirty="0"/>
            </a:br>
            <a:r>
              <a:rPr lang="en-US" dirty="0"/>
              <a:t>1 </a:t>
            </a:r>
            <a:r>
              <a:rPr lang="en-US" dirty="0" err="1"/>
              <a:t>Bq</a:t>
            </a:r>
            <a:r>
              <a:rPr lang="en-US" dirty="0"/>
              <a:t> inhalation intake of Type S Pu-239</a:t>
            </a:r>
          </a:p>
          <a:p>
            <a:pPr>
              <a:lnSpc>
                <a:spcPct val="90000"/>
              </a:lnSpc>
            </a:pPr>
            <a:endParaRPr lang="en-US" dirty="0" smtClean="0"/>
          </a:p>
          <a:p>
            <a:pPr>
              <a:lnSpc>
                <a:spcPct val="90000"/>
              </a:lnSpc>
            </a:pPr>
            <a:r>
              <a:rPr lang="en-US" dirty="0" smtClean="0"/>
              <a:t>Includes </a:t>
            </a:r>
            <a:r>
              <a:rPr lang="en-US" dirty="0"/>
              <a:t>dose from daughters that grow in after the </a:t>
            </a:r>
            <a:r>
              <a:rPr lang="en-US" dirty="0" smtClean="0"/>
              <a:t>intake</a:t>
            </a:r>
            <a:endParaRPr lang="en-US" dirty="0"/>
          </a:p>
        </p:txBody>
      </p:sp>
      <p:sp>
        <p:nvSpPr>
          <p:cNvPr id="6" name="Slide Number Placeholder 5"/>
          <p:cNvSpPr>
            <a:spLocks noGrp="1"/>
          </p:cNvSpPr>
          <p:nvPr>
            <p:ph type="sldNum" sz="quarter" idx="4294967295"/>
          </p:nvPr>
        </p:nvSpPr>
        <p:spPr>
          <a:xfrm>
            <a:off x="7010400" y="6245225"/>
            <a:ext cx="2133600" cy="476250"/>
          </a:xfrm>
          <a:prstGeom prst="rect">
            <a:avLst/>
          </a:prstGeom>
        </p:spPr>
        <p:txBody>
          <a:bodyPr/>
          <a:lstStyle/>
          <a:p>
            <a:fld id="{CEEE6875-EA6F-40A3-B376-81EF70A51B8E}" type="slidenum">
              <a:rPr lang="en-US"/>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r>
              <a:rPr lang="en-US" dirty="0" smtClean="0"/>
              <a:t>Intake Retention Fraction</a:t>
            </a:r>
            <a:endParaRPr lang="en-US" dirty="0"/>
          </a:p>
        </p:txBody>
      </p:sp>
      <p:sp>
        <p:nvSpPr>
          <p:cNvPr id="233475" name="Rectangle 3"/>
          <p:cNvSpPr>
            <a:spLocks noGrp="1" noChangeArrowheads="1"/>
          </p:cNvSpPr>
          <p:nvPr>
            <p:ph idx="1"/>
          </p:nvPr>
        </p:nvSpPr>
        <p:spPr/>
        <p:txBody>
          <a:bodyPr/>
          <a:lstStyle/>
          <a:p>
            <a:r>
              <a:rPr lang="en-US" i="1" dirty="0"/>
              <a:t>m(t)</a:t>
            </a:r>
            <a:r>
              <a:rPr lang="en-US" dirty="0"/>
              <a:t> – fraction of the intake that is present in a bioassay compartment at t days after the acute intake </a:t>
            </a:r>
            <a:r>
              <a:rPr lang="en-US" i="1" dirty="0"/>
              <a:t>I</a:t>
            </a:r>
          </a:p>
          <a:p>
            <a:pPr lvl="1"/>
            <a:r>
              <a:rPr lang="en-US" dirty="0"/>
              <a:t>the intake retention fraction (IRF)</a:t>
            </a:r>
          </a:p>
          <a:p>
            <a:endParaRPr lang="en-US" i="1" dirty="0" smtClean="0"/>
          </a:p>
          <a:p>
            <a:r>
              <a:rPr lang="en-US" i="1" dirty="0" smtClean="0"/>
              <a:t>M(t</a:t>
            </a:r>
            <a:r>
              <a:rPr lang="en-US" i="1" dirty="0"/>
              <a:t>)</a:t>
            </a:r>
            <a:r>
              <a:rPr lang="en-US" dirty="0"/>
              <a:t> – the quantity of activity estimated to be present in the same bioassay compartment at t days after the acute intake </a:t>
            </a:r>
            <a:r>
              <a:rPr lang="en-US" i="1" dirty="0"/>
              <a:t>I</a:t>
            </a:r>
          </a:p>
          <a:p>
            <a:pPr lvl="1"/>
            <a:r>
              <a:rPr lang="en-US" dirty="0"/>
              <a:t>the bioassay measurement</a:t>
            </a:r>
          </a:p>
          <a:p>
            <a:pPr>
              <a:buFont typeface="Wingdings" pitchFamily="2" charset="2"/>
              <a:buNone/>
            </a:pPr>
            <a:endParaRPr lang="en-US" dirty="0"/>
          </a:p>
        </p:txBody>
      </p:sp>
      <p:sp>
        <p:nvSpPr>
          <p:cNvPr id="6" name="Slide Number Placeholder 5"/>
          <p:cNvSpPr>
            <a:spLocks noGrp="1"/>
          </p:cNvSpPr>
          <p:nvPr>
            <p:ph type="sldNum" sz="quarter" idx="4294967295"/>
          </p:nvPr>
        </p:nvSpPr>
        <p:spPr>
          <a:xfrm>
            <a:off x="7010400" y="6245225"/>
            <a:ext cx="2133600" cy="476250"/>
          </a:xfrm>
          <a:prstGeom prst="rect">
            <a:avLst/>
          </a:prstGeom>
        </p:spPr>
        <p:txBody>
          <a:bodyPr/>
          <a:lstStyle/>
          <a:p>
            <a:fld id="{D5173A00-07F6-4831-AE82-E7BED563AE57}" type="slidenum">
              <a:rPr lang="en-US"/>
              <a:pPr/>
              <a:t>99</a:t>
            </a:fld>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US" dirty="0"/>
              <a:t>Reference Levels</a:t>
            </a:r>
          </a:p>
        </p:txBody>
      </p:sp>
      <p:sp>
        <p:nvSpPr>
          <p:cNvPr id="185347" name="Rectangle 3"/>
          <p:cNvSpPr>
            <a:spLocks noGrp="1" noChangeArrowheads="1"/>
          </p:cNvSpPr>
          <p:nvPr>
            <p:ph idx="1"/>
          </p:nvPr>
        </p:nvSpPr>
        <p:spPr/>
        <p:txBody>
          <a:bodyPr/>
          <a:lstStyle/>
          <a:p>
            <a:r>
              <a:rPr lang="en-US" dirty="0"/>
              <a:t>“Values of  measured quantities above which some specified action or decision should be taken.  They include:</a:t>
            </a:r>
          </a:p>
          <a:p>
            <a:pPr lvl="1"/>
            <a:r>
              <a:rPr lang="en-US" i="1" dirty="0"/>
              <a:t>“recording levels</a:t>
            </a:r>
            <a:r>
              <a:rPr lang="en-US" dirty="0"/>
              <a:t>, above which a result should be recorded, lower values being ignored;</a:t>
            </a:r>
          </a:p>
          <a:p>
            <a:pPr lvl="1"/>
            <a:r>
              <a:rPr lang="en-US" i="1" dirty="0"/>
              <a:t>“investigation levels</a:t>
            </a:r>
            <a:r>
              <a:rPr lang="en-US" dirty="0"/>
              <a:t>, above which the cause or the implication of the result should be examined;</a:t>
            </a:r>
          </a:p>
          <a:p>
            <a:pPr lvl="1"/>
            <a:r>
              <a:rPr lang="en-US" i="1" dirty="0"/>
              <a:t>“action levels</a:t>
            </a:r>
            <a:r>
              <a:rPr lang="en-US" dirty="0"/>
              <a:t>, above which some remedial action should be considered.”</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Rectangle 4"/>
          <p:cNvSpPr>
            <a:spLocks noGrp="1" noChangeArrowheads="1"/>
          </p:cNvSpPr>
          <p:nvPr>
            <p:ph type="title"/>
          </p:nvPr>
        </p:nvSpPr>
        <p:spPr/>
        <p:txBody>
          <a:bodyPr/>
          <a:lstStyle/>
          <a:p>
            <a:r>
              <a:rPr lang="en-US"/>
              <a:t>Calculating Reference Levels</a:t>
            </a:r>
          </a:p>
        </p:txBody>
      </p:sp>
      <p:graphicFrame>
        <p:nvGraphicFramePr>
          <p:cNvPr id="187397" name="Object 5"/>
          <p:cNvGraphicFramePr>
            <a:graphicFrameLocks noGrp="1" noChangeAspect="1"/>
          </p:cNvGraphicFramePr>
          <p:nvPr>
            <p:ph sz="half" idx="1"/>
          </p:nvPr>
        </p:nvGraphicFramePr>
        <p:xfrm>
          <a:off x="4419600" y="2667000"/>
          <a:ext cx="4100513" cy="704850"/>
        </p:xfrm>
        <a:graphic>
          <a:graphicData uri="http://schemas.openxmlformats.org/presentationml/2006/ole">
            <mc:AlternateContent xmlns:mc="http://schemas.openxmlformats.org/markup-compatibility/2006">
              <mc:Choice xmlns:v="urn:schemas-microsoft-com:vml" Requires="v">
                <p:oleObj spid="_x0000_s18460" name="Equation" r:id="rId4" imgW="2438280" imgH="419040" progId="">
                  <p:embed/>
                </p:oleObj>
              </mc:Choice>
              <mc:Fallback>
                <p:oleObj name="Equation" r:id="rId4" imgW="2438280" imgH="41904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667000"/>
                        <a:ext cx="4100513" cy="704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7403" name="Object 11"/>
          <p:cNvGraphicFramePr>
            <a:graphicFrameLocks noGrp="1" noChangeAspect="1"/>
          </p:cNvGraphicFramePr>
          <p:nvPr>
            <p:ph sz="half" idx="2"/>
          </p:nvPr>
        </p:nvGraphicFramePr>
        <p:xfrm>
          <a:off x="1135063" y="4876800"/>
          <a:ext cx="3519487" cy="908050"/>
        </p:xfrm>
        <a:graphic>
          <a:graphicData uri="http://schemas.openxmlformats.org/presentationml/2006/ole">
            <mc:AlternateContent xmlns:mc="http://schemas.openxmlformats.org/markup-compatibility/2006">
              <mc:Choice xmlns:v="urn:schemas-microsoft-com:vml" Requires="v">
                <p:oleObj spid="_x0000_s18461" name="Equation" r:id="rId6" imgW="1968480" imgH="507960" progId="">
                  <p:embed/>
                </p:oleObj>
              </mc:Choice>
              <mc:Fallback>
                <p:oleObj name="Equation" r:id="rId6" imgW="1968480" imgH="507960" progId="">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35063" y="4876800"/>
                        <a:ext cx="3519487" cy="908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7399" name="Text Box 7"/>
          <p:cNvSpPr txBox="1">
            <a:spLocks noChangeArrowheads="1"/>
          </p:cNvSpPr>
          <p:nvPr/>
        </p:nvSpPr>
        <p:spPr bwMode="auto">
          <a:xfrm>
            <a:off x="4854575" y="2076450"/>
            <a:ext cx="3106738" cy="457200"/>
          </a:xfrm>
          <a:prstGeom prst="rect">
            <a:avLst/>
          </a:prstGeom>
          <a:noFill/>
          <a:ln w="9525">
            <a:noFill/>
            <a:miter lim="800000"/>
            <a:headEnd/>
            <a:tailEnd/>
          </a:ln>
          <a:effectLst/>
        </p:spPr>
        <p:txBody>
          <a:bodyPr wrap="none">
            <a:spAutoFit/>
          </a:bodyPr>
          <a:lstStyle/>
          <a:p>
            <a:r>
              <a:rPr lang="en-US"/>
              <a:t>reference level equation</a:t>
            </a:r>
          </a:p>
        </p:txBody>
      </p:sp>
      <p:sp>
        <p:nvSpPr>
          <p:cNvPr id="187400" name="Rectangle 8"/>
          <p:cNvSpPr>
            <a:spLocks noChangeArrowheads="1"/>
          </p:cNvSpPr>
          <p:nvPr/>
        </p:nvSpPr>
        <p:spPr bwMode="auto">
          <a:xfrm>
            <a:off x="4016375" y="2076450"/>
            <a:ext cx="4953000" cy="1524000"/>
          </a:xfrm>
          <a:prstGeom prst="rect">
            <a:avLst/>
          </a:prstGeom>
          <a:noFill/>
          <a:ln w="9525">
            <a:solidFill>
              <a:schemeClr val="tx1"/>
            </a:solidFill>
            <a:miter lim="800000"/>
            <a:headEnd/>
            <a:tailEnd/>
          </a:ln>
          <a:effectLst/>
        </p:spPr>
        <p:txBody>
          <a:bodyPr wrap="none" anchor="ctr"/>
          <a:lstStyle/>
          <a:p>
            <a:endParaRPr lang="en-US"/>
          </a:p>
        </p:txBody>
      </p:sp>
      <p:sp>
        <p:nvSpPr>
          <p:cNvPr id="187405" name="Text Box 13"/>
          <p:cNvSpPr txBox="1">
            <a:spLocks noChangeArrowheads="1"/>
          </p:cNvSpPr>
          <p:nvPr/>
        </p:nvSpPr>
        <p:spPr bwMode="auto">
          <a:xfrm>
            <a:off x="533400" y="3962400"/>
            <a:ext cx="4945063" cy="822325"/>
          </a:xfrm>
          <a:prstGeom prst="rect">
            <a:avLst/>
          </a:prstGeom>
          <a:noFill/>
          <a:ln w="9525">
            <a:noFill/>
            <a:miter lim="800000"/>
            <a:headEnd/>
            <a:tailEnd/>
          </a:ln>
          <a:effectLst/>
        </p:spPr>
        <p:txBody>
          <a:bodyPr wrap="none">
            <a:spAutoFit/>
          </a:bodyPr>
          <a:lstStyle/>
          <a:p>
            <a:r>
              <a:rPr lang="en-US"/>
              <a:t>inhalation class F </a:t>
            </a:r>
            <a:r>
              <a:rPr lang="en-US" baseline="30000"/>
              <a:t>63</a:t>
            </a:r>
            <a:r>
              <a:rPr lang="en-US"/>
              <a:t>Ni, urine sampling,</a:t>
            </a:r>
          </a:p>
          <a:p>
            <a:r>
              <a:rPr lang="en-US"/>
              <a:t>10 mrem recording level</a:t>
            </a:r>
          </a:p>
        </p:txBody>
      </p:sp>
      <p:sp>
        <p:nvSpPr>
          <p:cNvPr id="187406" name="Rectangle 14"/>
          <p:cNvSpPr>
            <a:spLocks noChangeArrowheads="1"/>
          </p:cNvSpPr>
          <p:nvPr/>
        </p:nvSpPr>
        <p:spPr bwMode="auto">
          <a:xfrm>
            <a:off x="457200" y="3962400"/>
            <a:ext cx="5105400" cy="1905000"/>
          </a:xfrm>
          <a:prstGeom prst="rect">
            <a:avLst/>
          </a:prstGeom>
          <a:no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 Level</a:t>
            </a:r>
            <a:endParaRPr lang="en-US" dirty="0"/>
          </a:p>
        </p:txBody>
      </p:sp>
      <p:sp>
        <p:nvSpPr>
          <p:cNvPr id="4" name="TextBox 3"/>
          <p:cNvSpPr txBox="1"/>
          <p:nvPr/>
        </p:nvSpPr>
        <p:spPr>
          <a:xfrm>
            <a:off x="2209800" y="2819400"/>
            <a:ext cx="4953000" cy="1569660"/>
          </a:xfrm>
          <a:prstGeom prst="rect">
            <a:avLst/>
          </a:prstGeom>
          <a:noFill/>
        </p:spPr>
        <p:txBody>
          <a:bodyPr wrap="square" rtlCol="0">
            <a:spAutoFit/>
          </a:bodyPr>
          <a:lstStyle/>
          <a:p>
            <a:r>
              <a:rPr lang="en-US" sz="2400" dirty="0" smtClean="0">
                <a:latin typeface="Garamond" pitchFamily="18" charset="0"/>
              </a:rPr>
              <a:t>The level of intake below which a bioassay result need not be considered for investigation of intake and assignment of dose.  [0.002 SALI]</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 Level</a:t>
            </a:r>
            <a:endParaRPr lang="en-US" dirty="0"/>
          </a:p>
        </p:txBody>
      </p:sp>
      <p:sp>
        <p:nvSpPr>
          <p:cNvPr id="4" name="TextBox 3"/>
          <p:cNvSpPr txBox="1"/>
          <p:nvPr/>
        </p:nvSpPr>
        <p:spPr>
          <a:xfrm>
            <a:off x="1905000" y="2895600"/>
            <a:ext cx="5181600" cy="1569660"/>
          </a:xfrm>
          <a:prstGeom prst="rect">
            <a:avLst/>
          </a:prstGeom>
          <a:noFill/>
        </p:spPr>
        <p:txBody>
          <a:bodyPr wrap="square" rtlCol="0">
            <a:spAutoFit/>
          </a:bodyPr>
          <a:lstStyle/>
          <a:p>
            <a:r>
              <a:rPr lang="en-US" sz="2400" dirty="0" smtClean="0">
                <a:latin typeface="Garamond" pitchFamily="18" charset="0"/>
              </a:rPr>
              <a:t>The level of unexpected intake at or above which an attempt to confirm the intake as real should be made.  [0.02 SALI]</a:t>
            </a:r>
            <a:endParaRPr lang="en-US" sz="2400" dirty="0">
              <a:latin typeface="Garamond" pitchFamily="18"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 Level</a:t>
            </a:r>
            <a:endParaRPr lang="en-US" dirty="0"/>
          </a:p>
        </p:txBody>
      </p:sp>
      <p:sp>
        <p:nvSpPr>
          <p:cNvPr id="4" name="TextBox 3"/>
          <p:cNvSpPr txBox="1"/>
          <p:nvPr/>
        </p:nvSpPr>
        <p:spPr>
          <a:xfrm>
            <a:off x="2133600" y="3048000"/>
            <a:ext cx="5181600" cy="1569660"/>
          </a:xfrm>
          <a:prstGeom prst="rect">
            <a:avLst/>
          </a:prstGeom>
          <a:noFill/>
        </p:spPr>
        <p:txBody>
          <a:bodyPr wrap="square" rtlCol="0">
            <a:spAutoFit/>
          </a:bodyPr>
          <a:lstStyle/>
          <a:p>
            <a:r>
              <a:rPr lang="en-US" sz="2400" dirty="0" smtClean="0">
                <a:latin typeface="Garamond" pitchFamily="18" charset="0"/>
              </a:rPr>
              <a:t>The level of intake at or above which a bioassay or air monitoring results shall be investigated for purposes of confirming intake and assessing dose.  [0.1 SALI]</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Referral Level</a:t>
            </a:r>
            <a:endParaRPr lang="en-US" dirty="0"/>
          </a:p>
        </p:txBody>
      </p:sp>
      <p:sp>
        <p:nvSpPr>
          <p:cNvPr id="4" name="TextBox 3"/>
          <p:cNvSpPr txBox="1"/>
          <p:nvPr/>
        </p:nvSpPr>
        <p:spPr>
          <a:xfrm>
            <a:off x="2209800" y="2971800"/>
            <a:ext cx="4648200" cy="1384995"/>
          </a:xfrm>
          <a:prstGeom prst="rect">
            <a:avLst/>
          </a:prstGeom>
          <a:noFill/>
        </p:spPr>
        <p:txBody>
          <a:bodyPr wrap="square" rtlCol="0">
            <a:spAutoFit/>
          </a:bodyPr>
          <a:lstStyle/>
          <a:p>
            <a:r>
              <a:rPr lang="en-US" sz="2800" dirty="0" smtClean="0">
                <a:latin typeface="Garamond" pitchFamily="18" charset="0"/>
              </a:rPr>
              <a:t>The level of intake at or above which the medical staff shall be notified.  [1 SALI]</a:t>
            </a:r>
            <a:endParaRPr lang="en-US" sz="2800" dirty="0">
              <a:latin typeface="Garamond" pitchFamily="18"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Reference Levels for Class S Uranium</a:t>
            </a:r>
            <a:endParaRPr lang="en-US" dirty="0"/>
          </a:p>
        </p:txBody>
      </p:sp>
      <p:graphicFrame>
        <p:nvGraphicFramePr>
          <p:cNvPr id="5" name="Content Placeholder 4"/>
          <p:cNvGraphicFramePr>
            <a:graphicFrameLocks noGrp="1"/>
          </p:cNvGraphicFramePr>
          <p:nvPr>
            <p:ph idx="1"/>
          </p:nvPr>
        </p:nvGraphicFramePr>
        <p:xfrm>
          <a:off x="2667000" y="2819400"/>
          <a:ext cx="4199002" cy="1864360"/>
        </p:xfrm>
        <a:graphic>
          <a:graphicData uri="http://schemas.openxmlformats.org/drawingml/2006/table">
            <a:tbl>
              <a:tblPr firstRow="1" bandRow="1">
                <a:tableStyleId>{5C22544A-7EE6-4342-B048-85BDC9FD1C3A}</a:tableStyleId>
              </a:tblPr>
              <a:tblGrid>
                <a:gridCol w="1019366"/>
                <a:gridCol w="672148"/>
                <a:gridCol w="791210"/>
                <a:gridCol w="857885"/>
                <a:gridCol w="858393"/>
              </a:tblGrid>
              <a:tr h="381000">
                <a:tc>
                  <a:txBody>
                    <a:bodyPr/>
                    <a:lstStyle/>
                    <a:p>
                      <a:pPr marL="0" marR="0">
                        <a:lnSpc>
                          <a:spcPct val="200000"/>
                        </a:lnSpc>
                        <a:spcBef>
                          <a:spcPts val="0"/>
                        </a:spcBef>
                        <a:spcAft>
                          <a:spcPts val="0"/>
                        </a:spcAft>
                      </a:pPr>
                      <a:r>
                        <a:rPr lang="en-US" sz="1200" dirty="0">
                          <a:solidFill>
                            <a:srgbClr val="000000"/>
                          </a:solidFill>
                          <a:latin typeface="Garamond"/>
                          <a:ea typeface="Calibri"/>
                          <a:cs typeface="Times New Roman"/>
                        </a:rPr>
                        <a:t>Level</a:t>
                      </a: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f SALI</a:t>
                      </a: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Intake</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a:solidFill>
                            <a:srgbClr val="000000"/>
                          </a:solidFill>
                          <a:latin typeface="Garamond"/>
                          <a:ea typeface="Calibri"/>
                          <a:cs typeface="Times New Roman"/>
                        </a:rPr>
                        <a:t>24-h </a:t>
                      </a:r>
                      <a:r>
                        <a:rPr lang="en-US" sz="1200" dirty="0" smtClean="0">
                          <a:solidFill>
                            <a:srgbClr val="000000"/>
                          </a:solidFill>
                          <a:latin typeface="Garamond"/>
                          <a:ea typeface="Calibri"/>
                          <a:cs typeface="Times New Roman"/>
                        </a:rPr>
                        <a:t>Urine</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24-Feces</a:t>
                      </a:r>
                      <a:endParaRPr lang="en-US" sz="1200" dirty="0">
                        <a:solidFill>
                          <a:srgbClr val="000000"/>
                        </a:solidFill>
                        <a:latin typeface="Garamond"/>
                        <a:ea typeface="Calibri"/>
                        <a:cs typeface="Times New Roman"/>
                      </a:endParaRPr>
                    </a:p>
                  </a:txBody>
                  <a:tcPr marL="68580" marR="68580" marT="0" marB="0"/>
                </a:tc>
              </a:tr>
              <a:tr h="370840">
                <a:tc>
                  <a:txBody>
                    <a:bodyPr/>
                    <a:lstStyle/>
                    <a:p>
                      <a:pPr marL="0" marR="0">
                        <a:lnSpc>
                          <a:spcPct val="200000"/>
                        </a:lnSpc>
                        <a:spcBef>
                          <a:spcPts val="0"/>
                        </a:spcBef>
                        <a:spcAft>
                          <a:spcPts val="0"/>
                        </a:spcAft>
                      </a:pPr>
                      <a:r>
                        <a:rPr lang="en-US" sz="1200" b="1">
                          <a:solidFill>
                            <a:srgbClr val="000000"/>
                          </a:solidFill>
                          <a:latin typeface="Garamond"/>
                          <a:ea typeface="Calibri"/>
                          <a:cs typeface="Times New Roman"/>
                        </a:rPr>
                        <a:t>Screening</a:t>
                      </a:r>
                      <a:endParaRPr lang="en-US" sz="120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a:solidFill>
                            <a:srgbClr val="000000"/>
                          </a:solidFill>
                          <a:latin typeface="Garamond"/>
                          <a:ea typeface="Calibri"/>
                          <a:cs typeface="Times New Roman"/>
                        </a:rPr>
                        <a:t>0.002</a:t>
                      </a: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474 </a:t>
                      </a:r>
                      <a:r>
                        <a:rPr lang="en-US" sz="1200" dirty="0" err="1" smtClean="0">
                          <a:solidFill>
                            <a:srgbClr val="000000"/>
                          </a:solidFill>
                          <a:latin typeface="Garamond"/>
                          <a:ea typeface="Calibri"/>
                          <a:cs typeface="Times New Roman"/>
                        </a:rPr>
                        <a:t>pCi</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a:solidFill>
                            <a:srgbClr val="000000"/>
                          </a:solidFill>
                          <a:latin typeface="Garamond"/>
                          <a:ea typeface="Calibri"/>
                          <a:cs typeface="Times New Roman"/>
                        </a:rPr>
                        <a:t>1.56 </a:t>
                      </a:r>
                      <a:r>
                        <a:rPr lang="en-US" sz="1200" dirty="0" err="1" smtClean="0">
                          <a:solidFill>
                            <a:srgbClr val="000000"/>
                          </a:solidFill>
                          <a:latin typeface="Garamond"/>
                          <a:ea typeface="Calibri"/>
                          <a:cs typeface="Times New Roman"/>
                        </a:rPr>
                        <a:t>fCi</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56.1 </a:t>
                      </a:r>
                      <a:r>
                        <a:rPr lang="en-US" sz="1200" dirty="0" err="1" smtClean="0">
                          <a:solidFill>
                            <a:srgbClr val="000000"/>
                          </a:solidFill>
                          <a:latin typeface="Garamond"/>
                          <a:ea typeface="Calibri"/>
                          <a:cs typeface="Times New Roman"/>
                        </a:rPr>
                        <a:t>fCi</a:t>
                      </a:r>
                      <a:endParaRPr lang="en-US" sz="1200" dirty="0">
                        <a:solidFill>
                          <a:srgbClr val="000000"/>
                        </a:solidFill>
                        <a:latin typeface="Garamond"/>
                        <a:ea typeface="Calibri"/>
                        <a:cs typeface="Times New Roman"/>
                      </a:endParaRPr>
                    </a:p>
                  </a:txBody>
                  <a:tcPr marL="68580" marR="68580" marT="0" marB="0"/>
                </a:tc>
              </a:tr>
              <a:tr h="370840">
                <a:tc>
                  <a:txBody>
                    <a:bodyPr/>
                    <a:lstStyle/>
                    <a:p>
                      <a:pPr marL="0" marR="0">
                        <a:lnSpc>
                          <a:spcPct val="200000"/>
                        </a:lnSpc>
                        <a:spcBef>
                          <a:spcPts val="0"/>
                        </a:spcBef>
                        <a:spcAft>
                          <a:spcPts val="0"/>
                        </a:spcAft>
                      </a:pPr>
                      <a:r>
                        <a:rPr lang="en-US" sz="1200" b="1">
                          <a:solidFill>
                            <a:srgbClr val="000000"/>
                          </a:solidFill>
                          <a:latin typeface="Garamond"/>
                          <a:ea typeface="Calibri"/>
                          <a:cs typeface="Times New Roman"/>
                        </a:rPr>
                        <a:t>Verification</a:t>
                      </a:r>
                      <a:endParaRPr lang="en-US" sz="120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a:solidFill>
                            <a:srgbClr val="000000"/>
                          </a:solidFill>
                          <a:latin typeface="Garamond"/>
                          <a:ea typeface="Calibri"/>
                          <a:cs typeface="Times New Roman"/>
                        </a:rPr>
                        <a:t>0.02</a:t>
                      </a: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4.74</a:t>
                      </a:r>
                      <a:r>
                        <a:rPr lang="en-US" sz="1200" baseline="0" dirty="0" smtClean="0">
                          <a:solidFill>
                            <a:srgbClr val="000000"/>
                          </a:solidFill>
                          <a:latin typeface="Garamond"/>
                          <a:ea typeface="Calibri"/>
                          <a:cs typeface="Times New Roman"/>
                        </a:rPr>
                        <a:t> </a:t>
                      </a:r>
                      <a:r>
                        <a:rPr lang="en-US" sz="1200" baseline="0" dirty="0" err="1" smtClean="0">
                          <a:solidFill>
                            <a:srgbClr val="000000"/>
                          </a:solidFill>
                          <a:latin typeface="Garamond"/>
                          <a:ea typeface="Calibri"/>
                          <a:cs typeface="Times New Roman"/>
                        </a:rPr>
                        <a:t>nCi</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15.6 </a:t>
                      </a:r>
                      <a:r>
                        <a:rPr lang="en-US" sz="1200" dirty="0" err="1" smtClean="0">
                          <a:solidFill>
                            <a:srgbClr val="000000"/>
                          </a:solidFill>
                          <a:latin typeface="Garamond"/>
                          <a:ea typeface="Calibri"/>
                          <a:cs typeface="Times New Roman"/>
                        </a:rPr>
                        <a:t>fCi</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561 </a:t>
                      </a:r>
                      <a:r>
                        <a:rPr lang="en-US" sz="1200" dirty="0" err="1" smtClean="0">
                          <a:solidFill>
                            <a:srgbClr val="000000"/>
                          </a:solidFill>
                          <a:latin typeface="Garamond"/>
                          <a:ea typeface="Calibri"/>
                          <a:cs typeface="Times New Roman"/>
                        </a:rPr>
                        <a:t>fCi</a:t>
                      </a:r>
                      <a:endParaRPr lang="en-US" sz="1200" dirty="0">
                        <a:solidFill>
                          <a:srgbClr val="000000"/>
                        </a:solidFill>
                        <a:latin typeface="Garamond"/>
                        <a:ea typeface="Calibri"/>
                        <a:cs typeface="Times New Roman"/>
                      </a:endParaRPr>
                    </a:p>
                  </a:txBody>
                  <a:tcPr marL="68580" marR="68580" marT="0" marB="0"/>
                </a:tc>
              </a:tr>
              <a:tr h="370840">
                <a:tc>
                  <a:txBody>
                    <a:bodyPr/>
                    <a:lstStyle/>
                    <a:p>
                      <a:pPr marL="0" marR="0">
                        <a:lnSpc>
                          <a:spcPct val="200000"/>
                        </a:lnSpc>
                        <a:spcBef>
                          <a:spcPts val="0"/>
                        </a:spcBef>
                        <a:spcAft>
                          <a:spcPts val="0"/>
                        </a:spcAft>
                      </a:pPr>
                      <a:r>
                        <a:rPr lang="en-US" sz="1200" b="1">
                          <a:solidFill>
                            <a:srgbClr val="000000"/>
                          </a:solidFill>
                          <a:latin typeface="Garamond"/>
                          <a:ea typeface="Calibri"/>
                          <a:cs typeface="Times New Roman"/>
                        </a:rPr>
                        <a:t>Investigation</a:t>
                      </a:r>
                      <a:endParaRPr lang="en-US" sz="120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a:solidFill>
                            <a:srgbClr val="000000"/>
                          </a:solidFill>
                          <a:latin typeface="Garamond"/>
                          <a:ea typeface="Calibri"/>
                          <a:cs typeface="Times New Roman"/>
                        </a:rPr>
                        <a:t>0.1</a:t>
                      </a: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23.7 </a:t>
                      </a:r>
                      <a:r>
                        <a:rPr lang="en-US" sz="1200" dirty="0" err="1" smtClean="0">
                          <a:solidFill>
                            <a:srgbClr val="000000"/>
                          </a:solidFill>
                          <a:latin typeface="Garamond"/>
                          <a:ea typeface="Calibri"/>
                          <a:cs typeface="Times New Roman"/>
                        </a:rPr>
                        <a:t>nCi</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77.8 </a:t>
                      </a:r>
                      <a:r>
                        <a:rPr lang="en-US" sz="1200" dirty="0" err="1" smtClean="0">
                          <a:solidFill>
                            <a:srgbClr val="000000"/>
                          </a:solidFill>
                          <a:latin typeface="Garamond"/>
                          <a:ea typeface="Calibri"/>
                          <a:cs typeface="Times New Roman"/>
                        </a:rPr>
                        <a:t>fCi</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a:solidFill>
                            <a:srgbClr val="000000"/>
                          </a:solidFill>
                          <a:latin typeface="Garamond"/>
                          <a:ea typeface="Calibri"/>
                          <a:cs typeface="Times New Roman"/>
                        </a:rPr>
                        <a:t>2.81 </a:t>
                      </a:r>
                      <a:r>
                        <a:rPr lang="en-US" sz="1200" dirty="0" err="1" smtClean="0">
                          <a:solidFill>
                            <a:srgbClr val="000000"/>
                          </a:solidFill>
                          <a:latin typeface="Garamond"/>
                          <a:ea typeface="Calibri"/>
                          <a:cs typeface="Times New Roman"/>
                        </a:rPr>
                        <a:t>pCi</a:t>
                      </a:r>
                      <a:endParaRPr lang="en-US" sz="1200" dirty="0">
                        <a:solidFill>
                          <a:srgbClr val="000000"/>
                        </a:solidFill>
                        <a:latin typeface="Garamond"/>
                        <a:ea typeface="Calibri"/>
                        <a:cs typeface="Times New Roman"/>
                      </a:endParaRPr>
                    </a:p>
                  </a:txBody>
                  <a:tcPr marL="68580" marR="68580" marT="0" marB="0"/>
                </a:tc>
              </a:tr>
              <a:tr h="370840">
                <a:tc>
                  <a:txBody>
                    <a:bodyPr/>
                    <a:lstStyle/>
                    <a:p>
                      <a:pPr marL="0" marR="0">
                        <a:lnSpc>
                          <a:spcPct val="200000"/>
                        </a:lnSpc>
                        <a:spcBef>
                          <a:spcPts val="0"/>
                        </a:spcBef>
                        <a:spcAft>
                          <a:spcPts val="0"/>
                        </a:spcAft>
                      </a:pPr>
                      <a:r>
                        <a:rPr lang="en-US" sz="1200" b="1" dirty="0">
                          <a:solidFill>
                            <a:srgbClr val="000000"/>
                          </a:solidFill>
                          <a:latin typeface="Garamond"/>
                          <a:ea typeface="Calibri"/>
                          <a:cs typeface="Times New Roman"/>
                        </a:rPr>
                        <a:t>Medical</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a:solidFill>
                            <a:srgbClr val="000000"/>
                          </a:solidFill>
                          <a:latin typeface="Garamond"/>
                          <a:ea typeface="Calibri"/>
                          <a:cs typeface="Times New Roman"/>
                        </a:rPr>
                        <a:t>1</a:t>
                      </a: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237</a:t>
                      </a:r>
                      <a:r>
                        <a:rPr lang="en-US" sz="1200" baseline="0" dirty="0" smtClean="0">
                          <a:solidFill>
                            <a:srgbClr val="000000"/>
                          </a:solidFill>
                          <a:latin typeface="Garamond"/>
                          <a:ea typeface="Calibri"/>
                          <a:cs typeface="Times New Roman"/>
                        </a:rPr>
                        <a:t> </a:t>
                      </a:r>
                      <a:r>
                        <a:rPr lang="en-US" sz="1200" baseline="0" dirty="0" err="1" smtClean="0">
                          <a:solidFill>
                            <a:srgbClr val="000000"/>
                          </a:solidFill>
                          <a:latin typeface="Garamond"/>
                          <a:ea typeface="Calibri"/>
                          <a:cs typeface="Times New Roman"/>
                        </a:rPr>
                        <a:t>nCi</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778 </a:t>
                      </a:r>
                      <a:r>
                        <a:rPr lang="en-US" sz="1200" dirty="0" err="1" smtClean="0">
                          <a:solidFill>
                            <a:srgbClr val="000000"/>
                          </a:solidFill>
                          <a:latin typeface="Garamond"/>
                          <a:ea typeface="Calibri"/>
                          <a:cs typeface="Times New Roman"/>
                        </a:rPr>
                        <a:t>fCi</a:t>
                      </a:r>
                      <a:endParaRPr lang="en-US" sz="1200" dirty="0">
                        <a:solidFill>
                          <a:srgbClr val="000000"/>
                        </a:solidFill>
                        <a:latin typeface="Garamond"/>
                        <a:ea typeface="Calibri"/>
                        <a:cs typeface="Times New Roman"/>
                      </a:endParaRPr>
                    </a:p>
                  </a:txBody>
                  <a:tcPr marL="68580" marR="68580" marT="0" marB="0"/>
                </a:tc>
                <a:tc>
                  <a:txBody>
                    <a:bodyPr/>
                    <a:lstStyle/>
                    <a:p>
                      <a:pPr marL="0" marR="0">
                        <a:lnSpc>
                          <a:spcPct val="200000"/>
                        </a:lnSpc>
                        <a:spcBef>
                          <a:spcPts val="0"/>
                        </a:spcBef>
                        <a:spcAft>
                          <a:spcPts val="0"/>
                        </a:spcAft>
                      </a:pPr>
                      <a:r>
                        <a:rPr lang="en-US" sz="1200" dirty="0" smtClean="0">
                          <a:solidFill>
                            <a:srgbClr val="000000"/>
                          </a:solidFill>
                          <a:latin typeface="Garamond"/>
                          <a:ea typeface="Calibri"/>
                          <a:cs typeface="Times New Roman"/>
                        </a:rPr>
                        <a:t>28.1 </a:t>
                      </a:r>
                      <a:r>
                        <a:rPr lang="en-US" sz="1200" dirty="0" err="1" smtClean="0">
                          <a:solidFill>
                            <a:srgbClr val="000000"/>
                          </a:solidFill>
                          <a:latin typeface="Garamond"/>
                          <a:ea typeface="Calibri"/>
                          <a:cs typeface="Times New Roman"/>
                        </a:rPr>
                        <a:t>pCi</a:t>
                      </a:r>
                      <a:endParaRPr lang="en-US" sz="1200" dirty="0">
                        <a:solidFill>
                          <a:srgbClr val="000000"/>
                        </a:solidFill>
                        <a:latin typeface="Garamond"/>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Intake and Dose Assessment</a:t>
            </a:r>
            <a:endParaRPr lang="en-US" dirty="0"/>
          </a:p>
        </p:txBody>
      </p:sp>
      <p:sp>
        <p:nvSpPr>
          <p:cNvPr id="5" name="Text Placeholder 4"/>
          <p:cNvSpPr>
            <a:spLocks noGrp="1"/>
          </p:cNvSpPr>
          <p:nvPr>
            <p:ph type="body" idx="1"/>
          </p:nvPr>
        </p:nvSpPr>
        <p:spPr/>
        <p:txBody>
          <a:bodyPr/>
          <a:lstStyle/>
          <a:p>
            <a:r>
              <a:rPr lang="en-US" dirty="0" smtClean="0"/>
              <a:t>General Principles</a:t>
            </a:r>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Are We Protecting the Worker From?</a:t>
            </a:r>
            <a:endParaRPr lang="en-US" dirty="0"/>
          </a:p>
        </p:txBody>
      </p:sp>
      <p:sp>
        <p:nvSpPr>
          <p:cNvPr id="6" name="Rectangle 5"/>
          <p:cNvSpPr/>
          <p:nvPr/>
        </p:nvSpPr>
        <p:spPr>
          <a:xfrm>
            <a:off x="1066800" y="2514600"/>
            <a:ext cx="7071167" cy="923330"/>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5400" b="1" cap="none" spc="0" dirty="0" smtClean="0">
                <a:ln/>
                <a:solidFill>
                  <a:schemeClr val="accent5">
                    <a:tint val="50000"/>
                    <a:satMod val="180000"/>
                  </a:schemeClr>
                </a:solidFill>
                <a:effectLst/>
              </a:rPr>
              <a:t>Deterministic Effects</a:t>
            </a:r>
            <a:endParaRPr lang="en-US" sz="5400" b="1" cap="none" spc="0" dirty="0">
              <a:ln/>
              <a:solidFill>
                <a:schemeClr val="accent5">
                  <a:tint val="50000"/>
                  <a:satMod val="180000"/>
                </a:schemeClr>
              </a:solidFill>
              <a:effectLst/>
            </a:endParaRPr>
          </a:p>
        </p:txBody>
      </p:sp>
      <p:sp>
        <p:nvSpPr>
          <p:cNvPr id="7" name="Rectangle 6"/>
          <p:cNvSpPr/>
          <p:nvPr/>
        </p:nvSpPr>
        <p:spPr>
          <a:xfrm>
            <a:off x="1524000" y="4191000"/>
            <a:ext cx="6186309" cy="923330"/>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5400" b="1" cap="none" spc="0" dirty="0" smtClean="0">
                <a:ln/>
                <a:solidFill>
                  <a:schemeClr val="accent5">
                    <a:tint val="50000"/>
                    <a:satMod val="180000"/>
                  </a:schemeClr>
                </a:solidFill>
                <a:effectLst/>
              </a:rPr>
              <a:t>Stochastic Effects</a:t>
            </a:r>
            <a:endParaRPr lang="en-US" sz="5400" b="1" cap="none" spc="0" dirty="0">
              <a:ln/>
              <a:solidFill>
                <a:schemeClr val="accent5">
                  <a:tint val="50000"/>
                  <a:satMod val="180000"/>
                </a:schemeClr>
              </a:solidFill>
              <a:effectLst/>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Deterministic Effect</a:t>
            </a:r>
            <a:endParaRPr lang="en-US" dirty="0"/>
          </a:p>
        </p:txBody>
      </p:sp>
      <p:sp>
        <p:nvSpPr>
          <p:cNvPr id="6" name="Content Placeholder 5"/>
          <p:cNvSpPr>
            <a:spLocks noGrp="1"/>
          </p:cNvSpPr>
          <p:nvPr>
            <p:ph sz="half" idx="1"/>
          </p:nvPr>
        </p:nvSpPr>
        <p:spPr/>
        <p:txBody>
          <a:bodyPr/>
          <a:lstStyle/>
          <a:p>
            <a:r>
              <a:rPr lang="en-US" dirty="0" smtClean="0"/>
              <a:t>Effect is on individual – not statistical</a:t>
            </a:r>
          </a:p>
          <a:p>
            <a:r>
              <a:rPr lang="en-US" dirty="0" smtClean="0"/>
              <a:t>No effect until threshold dose is reached</a:t>
            </a:r>
          </a:p>
          <a:p>
            <a:r>
              <a:rPr lang="en-US" dirty="0" smtClean="0"/>
              <a:t>Effect worsens with dose</a:t>
            </a:r>
            <a:endParaRPr lang="en-US" dirty="0"/>
          </a:p>
        </p:txBody>
      </p:sp>
      <p:graphicFrame>
        <p:nvGraphicFramePr>
          <p:cNvPr id="8" name="Content Placeholder 7"/>
          <p:cNvGraphicFramePr>
            <a:graphicFrameLocks noGrp="1"/>
          </p:cNvGraphicFramePr>
          <p:nvPr>
            <p:ph sz="half" idx="2"/>
          </p:nvPr>
        </p:nvGraphicFramePr>
        <p:xfrm>
          <a:off x="4648200" y="1981200"/>
          <a:ext cx="38100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Stochastic Effect</a:t>
            </a:r>
            <a:endParaRPr lang="en-US" dirty="0"/>
          </a:p>
        </p:txBody>
      </p:sp>
      <p:sp>
        <p:nvSpPr>
          <p:cNvPr id="6" name="Content Placeholder 5"/>
          <p:cNvSpPr>
            <a:spLocks noGrp="1"/>
          </p:cNvSpPr>
          <p:nvPr>
            <p:ph sz="half" idx="1"/>
          </p:nvPr>
        </p:nvSpPr>
        <p:spPr/>
        <p:txBody>
          <a:bodyPr/>
          <a:lstStyle/>
          <a:p>
            <a:r>
              <a:rPr lang="en-US" dirty="0" smtClean="0"/>
              <a:t>Effect is statistical and on population</a:t>
            </a:r>
          </a:p>
          <a:p>
            <a:r>
              <a:rPr lang="en-US" dirty="0" smtClean="0"/>
              <a:t>Number of individuals with effect increases with dose to population.</a:t>
            </a:r>
          </a:p>
          <a:p>
            <a:r>
              <a:rPr lang="en-US" dirty="0" smtClean="0"/>
              <a:t>Dreaded “linear non-threshold”</a:t>
            </a:r>
            <a:endParaRPr lang="en-US" dirty="0"/>
          </a:p>
        </p:txBody>
      </p:sp>
      <p:graphicFrame>
        <p:nvGraphicFramePr>
          <p:cNvPr id="7" name="Content Placeholder 12"/>
          <p:cNvGraphicFramePr>
            <a:graphicFrameLocks noGrp="1"/>
          </p:cNvGraphicFramePr>
          <p:nvPr>
            <p:ph sz="half" idx="2"/>
          </p:nvPr>
        </p:nvGraphicFramePr>
        <p:xfrm>
          <a:off x="4648200" y="1981200"/>
          <a:ext cx="38100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committed dose?</a:t>
            </a:r>
            <a:endParaRPr lang="en-US" dirty="0"/>
          </a:p>
        </p:txBody>
      </p:sp>
      <p:graphicFrame>
        <p:nvGraphicFramePr>
          <p:cNvPr id="3" name="Object 2"/>
          <p:cNvGraphicFramePr>
            <a:graphicFrameLocks noChangeAspect="1"/>
          </p:cNvGraphicFramePr>
          <p:nvPr/>
        </p:nvGraphicFramePr>
        <p:xfrm>
          <a:off x="1995488" y="2362200"/>
          <a:ext cx="4543425" cy="3656013"/>
        </p:xfrm>
        <a:graphic>
          <a:graphicData uri="http://schemas.openxmlformats.org/presentationml/2006/ole">
            <mc:AlternateContent xmlns:mc="http://schemas.openxmlformats.org/markup-compatibility/2006">
              <mc:Choice xmlns:v="urn:schemas-microsoft-com:vml" Requires="v">
                <p:oleObj spid="_x0000_s123919" name="Equation" r:id="rId4" imgW="2145960" imgH="1726920" progId="">
                  <p:embed/>
                </p:oleObj>
              </mc:Choice>
              <mc:Fallback>
                <p:oleObj name="Equation" r:id="rId4" imgW="2145960" imgH="172692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5488" y="2362200"/>
                        <a:ext cx="4543425" cy="3656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committed dose?</a:t>
            </a:r>
            <a:endParaRPr lang="en-US" dirty="0"/>
          </a:p>
        </p:txBody>
      </p:sp>
      <p:sp>
        <p:nvSpPr>
          <p:cNvPr id="5" name="Content Placeholder 4"/>
          <p:cNvSpPr>
            <a:spLocks noGrp="1"/>
          </p:cNvSpPr>
          <p:nvPr>
            <p:ph idx="1"/>
          </p:nvPr>
        </p:nvSpPr>
        <p:spPr/>
        <p:txBody>
          <a:bodyPr/>
          <a:lstStyle/>
          <a:p>
            <a:r>
              <a:rPr lang="en-US" dirty="0" smtClean="0"/>
              <a:t>Worker Protection</a:t>
            </a:r>
          </a:p>
          <a:p>
            <a:pPr lvl="1"/>
            <a:r>
              <a:rPr lang="en-US" dirty="0" smtClean="0"/>
              <a:t>Pu-239:  5 </a:t>
            </a:r>
            <a:r>
              <a:rPr lang="en-US" dirty="0" err="1" smtClean="0"/>
              <a:t>rem</a:t>
            </a:r>
            <a:r>
              <a:rPr lang="en-US" dirty="0" smtClean="0"/>
              <a:t> annual = 250 </a:t>
            </a:r>
            <a:r>
              <a:rPr lang="en-US" dirty="0" err="1" smtClean="0"/>
              <a:t>rem</a:t>
            </a:r>
            <a:r>
              <a:rPr lang="en-US" dirty="0" smtClean="0"/>
              <a:t> committed.</a:t>
            </a:r>
          </a:p>
          <a:p>
            <a:endParaRPr lang="en-US" dirty="0" smtClean="0"/>
          </a:p>
          <a:p>
            <a:endParaRPr lang="en-US" dirty="0" smtClean="0"/>
          </a:p>
          <a:p>
            <a:r>
              <a:rPr lang="en-US" dirty="0" smtClean="0"/>
              <a:t>Worker’s Professional Livelihood</a:t>
            </a:r>
          </a:p>
          <a:p>
            <a:pPr lvl="1"/>
            <a:r>
              <a:rPr lang="en-US" dirty="0" smtClean="0"/>
              <a:t>Pu-239:  5 </a:t>
            </a:r>
            <a:r>
              <a:rPr lang="en-US" dirty="0" err="1" smtClean="0"/>
              <a:t>rem</a:t>
            </a:r>
            <a:r>
              <a:rPr lang="en-US" dirty="0" smtClean="0"/>
              <a:t> this year = 5 </a:t>
            </a:r>
            <a:r>
              <a:rPr lang="en-US" dirty="0" err="1" smtClean="0"/>
              <a:t>rem</a:t>
            </a:r>
            <a:r>
              <a:rPr lang="en-US" dirty="0" smtClean="0"/>
              <a:t> next year</a:t>
            </a:r>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effective dose?</a:t>
            </a:r>
            <a:endParaRPr lang="en-US" dirty="0"/>
          </a:p>
        </p:txBody>
      </p:sp>
      <p:graphicFrame>
        <p:nvGraphicFramePr>
          <p:cNvPr id="5" name="Object 4"/>
          <p:cNvGraphicFramePr>
            <a:graphicFrameLocks noChangeAspect="1"/>
          </p:cNvGraphicFramePr>
          <p:nvPr/>
        </p:nvGraphicFramePr>
        <p:xfrm>
          <a:off x="2133600" y="2743200"/>
          <a:ext cx="4800600" cy="1934570"/>
        </p:xfrm>
        <a:graphic>
          <a:graphicData uri="http://schemas.openxmlformats.org/presentationml/2006/ole">
            <mc:AlternateContent xmlns:mc="http://schemas.openxmlformats.org/markup-compatibility/2006">
              <mc:Choice xmlns:v="urn:schemas-microsoft-com:vml" Requires="v">
                <p:oleObj spid="_x0000_s124943" name="Equation" r:id="rId3" imgW="850680" imgH="342720" progId="">
                  <p:embed/>
                </p:oleObj>
              </mc:Choice>
              <mc:Fallback>
                <p:oleObj name="Equation" r:id="rId3" imgW="850680" imgH="3427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743200"/>
                        <a:ext cx="4800600" cy="19345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Tissue Weighting Factors (ICRP-60)</a:t>
            </a:r>
            <a:endParaRPr lang="en-US" dirty="0"/>
          </a:p>
        </p:txBody>
      </p:sp>
      <p:graphicFrame>
        <p:nvGraphicFramePr>
          <p:cNvPr id="6" name="Content Placeholder 5"/>
          <p:cNvGraphicFramePr>
            <a:graphicFrameLocks noGrp="1"/>
          </p:cNvGraphicFramePr>
          <p:nvPr>
            <p:ph idx="1"/>
          </p:nvPr>
        </p:nvGraphicFramePr>
        <p:xfrm>
          <a:off x="1905000" y="2590800"/>
          <a:ext cx="5299393" cy="2926080"/>
        </p:xfrm>
        <a:graphic>
          <a:graphicData uri="http://schemas.openxmlformats.org/drawingml/2006/table">
            <a:tbl>
              <a:tblPr firstRow="1" bandRow="1">
                <a:tableStyleId>{5C22544A-7EE6-4342-B048-85BDC9FD1C3A}</a:tableStyleId>
              </a:tblPr>
              <a:tblGrid>
                <a:gridCol w="2214880"/>
                <a:gridCol w="690880"/>
                <a:gridCol w="1702753"/>
                <a:gridCol w="690880"/>
              </a:tblGrid>
              <a:tr h="310243">
                <a:tc>
                  <a:txBody>
                    <a:bodyPr/>
                    <a:lstStyle/>
                    <a:p>
                      <a:r>
                        <a:rPr lang="en-US" dirty="0" smtClean="0"/>
                        <a:t>Organ/Tissue</a:t>
                      </a:r>
                      <a:endParaRPr lang="en-US" dirty="0"/>
                    </a:p>
                  </a:txBody>
                  <a:tcPr/>
                </a:tc>
                <a:tc>
                  <a:txBody>
                    <a:bodyPr/>
                    <a:lstStyle/>
                    <a:p>
                      <a:r>
                        <a:rPr lang="en-US" dirty="0" err="1" smtClean="0"/>
                        <a:t>w</a:t>
                      </a:r>
                      <a:r>
                        <a:rPr lang="en-US" baseline="-25000" dirty="0" err="1" smtClean="0"/>
                        <a:t>T</a:t>
                      </a:r>
                      <a:endParaRPr lang="en-US" baseline="-25000" dirty="0"/>
                    </a:p>
                  </a:txBody>
                  <a:tcPr/>
                </a:tc>
                <a:tc>
                  <a:txBody>
                    <a:bodyPr/>
                    <a:lstStyle/>
                    <a:p>
                      <a:r>
                        <a:rPr lang="en-US" dirty="0" smtClean="0"/>
                        <a:t>Organ/Tissue</a:t>
                      </a:r>
                      <a:endParaRPr lang="en-US" dirty="0"/>
                    </a:p>
                  </a:txBody>
                  <a:tcPr/>
                </a:tc>
                <a:tc>
                  <a:txBody>
                    <a:bodyPr/>
                    <a:lstStyle/>
                    <a:p>
                      <a:r>
                        <a:rPr lang="en-US" dirty="0" err="1" smtClean="0"/>
                        <a:t>w</a:t>
                      </a:r>
                      <a:r>
                        <a:rPr lang="en-US" baseline="-25000" dirty="0" err="1" smtClean="0"/>
                        <a:t>T</a:t>
                      </a:r>
                      <a:endParaRPr lang="en-US" baseline="-25000" dirty="0"/>
                    </a:p>
                  </a:txBody>
                  <a:tcPr/>
                </a:tc>
              </a:tr>
              <a:tr h="310243">
                <a:tc>
                  <a:txBody>
                    <a:bodyPr/>
                    <a:lstStyle/>
                    <a:p>
                      <a:r>
                        <a:rPr lang="en-US" dirty="0" smtClean="0"/>
                        <a:t>Gonads</a:t>
                      </a:r>
                      <a:endParaRPr lang="en-US" dirty="0"/>
                    </a:p>
                  </a:txBody>
                  <a:tcPr/>
                </a:tc>
                <a:tc>
                  <a:txBody>
                    <a:bodyPr/>
                    <a:lstStyle/>
                    <a:p>
                      <a:r>
                        <a:rPr lang="en-US" dirty="0" smtClean="0"/>
                        <a:t>0.20</a:t>
                      </a:r>
                      <a:endParaRPr lang="en-US" dirty="0"/>
                    </a:p>
                  </a:txBody>
                  <a:tcPr/>
                </a:tc>
                <a:tc>
                  <a:txBody>
                    <a:bodyPr/>
                    <a:lstStyle/>
                    <a:p>
                      <a:r>
                        <a:rPr lang="en-US" dirty="0" smtClean="0"/>
                        <a:t>Liver</a:t>
                      </a:r>
                      <a:endParaRPr lang="en-US" dirty="0"/>
                    </a:p>
                  </a:txBody>
                  <a:tcPr/>
                </a:tc>
                <a:tc>
                  <a:txBody>
                    <a:bodyPr/>
                    <a:lstStyle/>
                    <a:p>
                      <a:r>
                        <a:rPr lang="en-US" dirty="0" smtClean="0"/>
                        <a:t>0.05</a:t>
                      </a:r>
                      <a:endParaRPr lang="en-US" dirty="0"/>
                    </a:p>
                  </a:txBody>
                  <a:tcPr/>
                </a:tc>
              </a:tr>
              <a:tr h="310243">
                <a:tc>
                  <a:txBody>
                    <a:bodyPr/>
                    <a:lstStyle/>
                    <a:p>
                      <a:r>
                        <a:rPr lang="en-US" dirty="0" smtClean="0"/>
                        <a:t>Bone marrow (red) </a:t>
                      </a:r>
                      <a:endParaRPr lang="en-US" dirty="0"/>
                    </a:p>
                  </a:txBody>
                  <a:tcPr/>
                </a:tc>
                <a:tc>
                  <a:txBody>
                    <a:bodyPr/>
                    <a:lstStyle/>
                    <a:p>
                      <a:r>
                        <a:rPr lang="en-US" dirty="0" smtClean="0"/>
                        <a:t>0.12</a:t>
                      </a:r>
                      <a:endParaRPr lang="en-US" dirty="0"/>
                    </a:p>
                  </a:txBody>
                  <a:tcPr/>
                </a:tc>
                <a:tc>
                  <a:txBody>
                    <a:bodyPr/>
                    <a:lstStyle/>
                    <a:p>
                      <a:r>
                        <a:rPr lang="en-US" dirty="0" err="1" smtClean="0"/>
                        <a:t>Oesophagus</a:t>
                      </a:r>
                      <a:endParaRPr lang="en-US" dirty="0"/>
                    </a:p>
                  </a:txBody>
                  <a:tcPr/>
                </a:tc>
                <a:tc>
                  <a:txBody>
                    <a:bodyPr/>
                    <a:lstStyle/>
                    <a:p>
                      <a:r>
                        <a:rPr lang="en-US" dirty="0" smtClean="0"/>
                        <a:t>0.05</a:t>
                      </a:r>
                      <a:endParaRPr lang="en-US" dirty="0"/>
                    </a:p>
                  </a:txBody>
                  <a:tcPr/>
                </a:tc>
              </a:tr>
              <a:tr h="310243">
                <a:tc>
                  <a:txBody>
                    <a:bodyPr/>
                    <a:lstStyle/>
                    <a:p>
                      <a:r>
                        <a:rPr lang="en-US" dirty="0" smtClean="0"/>
                        <a:t>Colon</a:t>
                      </a:r>
                      <a:endParaRPr lang="en-US" dirty="0"/>
                    </a:p>
                  </a:txBody>
                  <a:tcPr/>
                </a:tc>
                <a:tc>
                  <a:txBody>
                    <a:bodyPr/>
                    <a:lstStyle/>
                    <a:p>
                      <a:r>
                        <a:rPr lang="en-US" dirty="0" smtClean="0"/>
                        <a:t>0.12</a:t>
                      </a:r>
                      <a:endParaRPr lang="en-US" dirty="0"/>
                    </a:p>
                  </a:txBody>
                  <a:tcPr/>
                </a:tc>
                <a:tc>
                  <a:txBody>
                    <a:bodyPr/>
                    <a:lstStyle/>
                    <a:p>
                      <a:r>
                        <a:rPr lang="en-US" dirty="0" smtClean="0"/>
                        <a:t>Thyroid</a:t>
                      </a:r>
                      <a:endParaRPr lang="en-US" dirty="0"/>
                    </a:p>
                  </a:txBody>
                  <a:tcPr/>
                </a:tc>
                <a:tc>
                  <a:txBody>
                    <a:bodyPr/>
                    <a:lstStyle/>
                    <a:p>
                      <a:r>
                        <a:rPr lang="en-US" dirty="0" smtClean="0"/>
                        <a:t>0.05</a:t>
                      </a:r>
                      <a:endParaRPr lang="en-US" dirty="0"/>
                    </a:p>
                  </a:txBody>
                  <a:tcPr/>
                </a:tc>
              </a:tr>
              <a:tr h="310243">
                <a:tc>
                  <a:txBody>
                    <a:bodyPr/>
                    <a:lstStyle/>
                    <a:p>
                      <a:r>
                        <a:rPr lang="en-US" dirty="0" smtClean="0"/>
                        <a:t>Lung</a:t>
                      </a:r>
                      <a:endParaRPr lang="en-US" dirty="0"/>
                    </a:p>
                  </a:txBody>
                  <a:tcPr/>
                </a:tc>
                <a:tc>
                  <a:txBody>
                    <a:bodyPr/>
                    <a:lstStyle/>
                    <a:p>
                      <a:r>
                        <a:rPr lang="en-US" dirty="0" smtClean="0"/>
                        <a:t>0.12</a:t>
                      </a:r>
                      <a:endParaRPr lang="en-US" dirty="0"/>
                    </a:p>
                  </a:txBody>
                  <a:tcPr/>
                </a:tc>
                <a:tc>
                  <a:txBody>
                    <a:bodyPr/>
                    <a:lstStyle/>
                    <a:p>
                      <a:r>
                        <a:rPr lang="en-US" dirty="0" smtClean="0"/>
                        <a:t>Skin</a:t>
                      </a:r>
                      <a:endParaRPr lang="en-US" dirty="0"/>
                    </a:p>
                  </a:txBody>
                  <a:tcPr/>
                </a:tc>
                <a:tc>
                  <a:txBody>
                    <a:bodyPr/>
                    <a:lstStyle/>
                    <a:p>
                      <a:r>
                        <a:rPr lang="en-US" dirty="0" smtClean="0"/>
                        <a:t>0.01</a:t>
                      </a:r>
                      <a:endParaRPr lang="en-US" dirty="0"/>
                    </a:p>
                  </a:txBody>
                  <a:tcPr/>
                </a:tc>
              </a:tr>
              <a:tr h="310243">
                <a:tc>
                  <a:txBody>
                    <a:bodyPr/>
                    <a:lstStyle/>
                    <a:p>
                      <a:r>
                        <a:rPr lang="en-US" dirty="0" smtClean="0"/>
                        <a:t>Stomach</a:t>
                      </a:r>
                      <a:endParaRPr lang="en-US" dirty="0"/>
                    </a:p>
                  </a:txBody>
                  <a:tcPr/>
                </a:tc>
                <a:tc>
                  <a:txBody>
                    <a:bodyPr/>
                    <a:lstStyle/>
                    <a:p>
                      <a:r>
                        <a:rPr lang="en-US" dirty="0" smtClean="0"/>
                        <a:t>0.12</a:t>
                      </a:r>
                      <a:endParaRPr lang="en-US" dirty="0"/>
                    </a:p>
                  </a:txBody>
                  <a:tcPr/>
                </a:tc>
                <a:tc>
                  <a:txBody>
                    <a:bodyPr/>
                    <a:lstStyle/>
                    <a:p>
                      <a:r>
                        <a:rPr lang="en-US" dirty="0" smtClean="0"/>
                        <a:t>Bone surface</a:t>
                      </a:r>
                      <a:endParaRPr lang="en-US" dirty="0"/>
                    </a:p>
                  </a:txBody>
                  <a:tcPr/>
                </a:tc>
                <a:tc>
                  <a:txBody>
                    <a:bodyPr/>
                    <a:lstStyle/>
                    <a:p>
                      <a:r>
                        <a:rPr lang="en-US" dirty="0" smtClean="0"/>
                        <a:t>0.01</a:t>
                      </a:r>
                      <a:endParaRPr lang="en-US" dirty="0"/>
                    </a:p>
                  </a:txBody>
                  <a:tcPr/>
                </a:tc>
              </a:tr>
              <a:tr h="310243">
                <a:tc>
                  <a:txBody>
                    <a:bodyPr/>
                    <a:lstStyle/>
                    <a:p>
                      <a:r>
                        <a:rPr lang="en-US" dirty="0" smtClean="0"/>
                        <a:t>Bladder</a:t>
                      </a:r>
                      <a:endParaRPr lang="en-US" dirty="0"/>
                    </a:p>
                  </a:txBody>
                  <a:tcPr/>
                </a:tc>
                <a:tc>
                  <a:txBody>
                    <a:bodyPr/>
                    <a:lstStyle/>
                    <a:p>
                      <a:r>
                        <a:rPr lang="en-US" dirty="0" smtClean="0"/>
                        <a:t>0.05</a:t>
                      </a:r>
                      <a:endParaRPr lang="en-US" dirty="0"/>
                    </a:p>
                  </a:txBody>
                  <a:tcPr/>
                </a:tc>
                <a:tc>
                  <a:txBody>
                    <a:bodyPr/>
                    <a:lstStyle/>
                    <a:p>
                      <a:r>
                        <a:rPr lang="en-US" dirty="0" smtClean="0"/>
                        <a:t>Remainder**</a:t>
                      </a:r>
                      <a:endParaRPr lang="en-US" dirty="0"/>
                    </a:p>
                  </a:txBody>
                  <a:tcPr/>
                </a:tc>
                <a:tc>
                  <a:txBody>
                    <a:bodyPr/>
                    <a:lstStyle/>
                    <a:p>
                      <a:r>
                        <a:rPr lang="en-US" dirty="0" smtClean="0"/>
                        <a:t>0.05</a:t>
                      </a:r>
                      <a:endParaRPr lang="en-US" dirty="0"/>
                    </a:p>
                  </a:txBody>
                  <a:tcPr/>
                </a:tc>
              </a:tr>
              <a:tr h="310243">
                <a:tc>
                  <a:txBody>
                    <a:bodyPr/>
                    <a:lstStyle/>
                    <a:p>
                      <a:r>
                        <a:rPr lang="en-US" dirty="0" smtClean="0"/>
                        <a:t>Breast</a:t>
                      </a:r>
                      <a:endParaRPr lang="en-US" dirty="0"/>
                    </a:p>
                  </a:txBody>
                  <a:tcPr/>
                </a:tc>
                <a:tc>
                  <a:txBody>
                    <a:bodyPr/>
                    <a:lstStyle/>
                    <a:p>
                      <a:r>
                        <a:rPr lang="en-US" dirty="0" smtClean="0"/>
                        <a:t>0.05</a:t>
                      </a:r>
                      <a:endParaRPr lang="en-US" dirty="0"/>
                    </a:p>
                  </a:txBody>
                  <a:tcPr/>
                </a:tc>
                <a:tc>
                  <a:txBody>
                    <a:bodyPr/>
                    <a:lstStyle/>
                    <a:p>
                      <a:endParaRPr lang="en-US" dirty="0"/>
                    </a:p>
                  </a:txBody>
                  <a:tcPr/>
                </a:tc>
                <a:tc>
                  <a:txBody>
                    <a:bodyPr/>
                    <a:lstStyle/>
                    <a:p>
                      <a:endParaRPr lang="en-US" dirty="0"/>
                    </a:p>
                  </a:txBody>
                  <a:tcPr/>
                </a:tc>
              </a:tr>
            </a:tbl>
          </a:graphicData>
        </a:graphic>
      </p:graphicFrame>
      <p:graphicFrame>
        <p:nvGraphicFramePr>
          <p:cNvPr id="3" name="Object 2"/>
          <p:cNvGraphicFramePr>
            <a:graphicFrameLocks noChangeAspect="1"/>
          </p:cNvGraphicFramePr>
          <p:nvPr/>
        </p:nvGraphicFramePr>
        <p:xfrm>
          <a:off x="6121400" y="3302000"/>
          <a:ext cx="914400" cy="198438"/>
        </p:xfrm>
        <a:graphic>
          <a:graphicData uri="http://schemas.openxmlformats.org/presentationml/2006/ole">
            <mc:AlternateContent xmlns:mc="http://schemas.openxmlformats.org/markup-compatibility/2006">
              <mc:Choice xmlns:v="urn:schemas-microsoft-com:vml" Requires="v">
                <p:oleObj spid="_x0000_s125967" name="Equation" r:id="rId3" imgW="914400" imgH="198720" progId="">
                  <p:embed/>
                </p:oleObj>
              </mc:Choice>
              <mc:Fallback>
                <p:oleObj name="Equation" r:id="rId3" imgW="914400" imgH="19872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1400" y="330200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Remainder Organs (Modified ICRP-60)</a:t>
            </a:r>
            <a:endParaRPr lang="en-US" dirty="0"/>
          </a:p>
        </p:txBody>
      </p:sp>
      <p:graphicFrame>
        <p:nvGraphicFramePr>
          <p:cNvPr id="6" name="Content Placeholder 5"/>
          <p:cNvGraphicFramePr>
            <a:graphicFrameLocks noGrp="1"/>
          </p:cNvGraphicFramePr>
          <p:nvPr>
            <p:ph idx="1"/>
          </p:nvPr>
        </p:nvGraphicFramePr>
        <p:xfrm>
          <a:off x="1524000" y="2667000"/>
          <a:ext cx="6243956" cy="2468880"/>
        </p:xfrm>
        <a:graphic>
          <a:graphicData uri="http://schemas.openxmlformats.org/drawingml/2006/table">
            <a:tbl>
              <a:tblPr firstRow="1" bandRow="1">
                <a:tableStyleId>{5C22544A-7EE6-4342-B048-85BDC9FD1C3A}</a:tableStyleId>
              </a:tblPr>
              <a:tblGrid>
                <a:gridCol w="2214880"/>
                <a:gridCol w="1173480"/>
                <a:gridCol w="1702753"/>
                <a:gridCol w="1152843"/>
              </a:tblGrid>
              <a:tr h="310243">
                <a:tc>
                  <a:txBody>
                    <a:bodyPr/>
                    <a:lstStyle/>
                    <a:p>
                      <a:r>
                        <a:rPr lang="en-US" dirty="0" smtClean="0"/>
                        <a:t>Organ/Tissue</a:t>
                      </a:r>
                      <a:endParaRPr lang="en-US" dirty="0"/>
                    </a:p>
                  </a:txBody>
                  <a:tcPr/>
                </a:tc>
                <a:tc>
                  <a:txBody>
                    <a:bodyPr/>
                    <a:lstStyle/>
                    <a:p>
                      <a:r>
                        <a:rPr lang="en-US" baseline="0" dirty="0" smtClean="0"/>
                        <a:t>Mass (g)</a:t>
                      </a:r>
                      <a:endParaRPr lang="en-US" baseline="0" dirty="0"/>
                    </a:p>
                  </a:txBody>
                  <a:tcPr/>
                </a:tc>
                <a:tc>
                  <a:txBody>
                    <a:bodyPr/>
                    <a:lstStyle/>
                    <a:p>
                      <a:r>
                        <a:rPr lang="en-US" dirty="0" smtClean="0"/>
                        <a:t>Organ/Tissue</a:t>
                      </a:r>
                      <a:endParaRPr lang="en-US" dirty="0"/>
                    </a:p>
                  </a:txBody>
                  <a:tcPr/>
                </a:tc>
                <a:tc>
                  <a:txBody>
                    <a:bodyPr/>
                    <a:lstStyle/>
                    <a:p>
                      <a:r>
                        <a:rPr lang="en-US" dirty="0" smtClean="0"/>
                        <a:t>Mass (g)</a:t>
                      </a:r>
                      <a:endParaRPr lang="en-US" baseline="-25000" dirty="0"/>
                    </a:p>
                  </a:txBody>
                  <a:tcPr/>
                </a:tc>
              </a:tr>
              <a:tr h="310243">
                <a:tc>
                  <a:txBody>
                    <a:bodyPr/>
                    <a:lstStyle/>
                    <a:p>
                      <a:r>
                        <a:rPr lang="en-US" dirty="0" smtClean="0"/>
                        <a:t>Muscle</a:t>
                      </a:r>
                      <a:endParaRPr lang="en-US" dirty="0"/>
                    </a:p>
                  </a:txBody>
                  <a:tcPr/>
                </a:tc>
                <a:tc>
                  <a:txBody>
                    <a:bodyPr/>
                    <a:lstStyle/>
                    <a:p>
                      <a:r>
                        <a:rPr lang="en-US" dirty="0" smtClean="0"/>
                        <a:t>28000</a:t>
                      </a:r>
                    </a:p>
                  </a:txBody>
                  <a:tcPr/>
                </a:tc>
                <a:tc>
                  <a:txBody>
                    <a:bodyPr/>
                    <a:lstStyle/>
                    <a:p>
                      <a:r>
                        <a:rPr lang="en-US" dirty="0" smtClean="0"/>
                        <a:t>Spleen</a:t>
                      </a:r>
                      <a:endParaRPr lang="en-US" dirty="0"/>
                    </a:p>
                  </a:txBody>
                  <a:tcPr/>
                </a:tc>
                <a:tc>
                  <a:txBody>
                    <a:bodyPr/>
                    <a:lstStyle/>
                    <a:p>
                      <a:r>
                        <a:rPr lang="en-US" dirty="0" smtClean="0"/>
                        <a:t>180</a:t>
                      </a:r>
                      <a:endParaRPr lang="en-US" dirty="0"/>
                    </a:p>
                  </a:txBody>
                  <a:tcPr/>
                </a:tc>
              </a:tr>
              <a:tr h="310243">
                <a:tc>
                  <a:txBody>
                    <a:bodyPr/>
                    <a:lstStyle/>
                    <a:p>
                      <a:r>
                        <a:rPr lang="en-US" dirty="0" smtClean="0"/>
                        <a:t>Brain</a:t>
                      </a:r>
                      <a:endParaRPr lang="en-US" dirty="0"/>
                    </a:p>
                  </a:txBody>
                  <a:tcPr/>
                </a:tc>
                <a:tc>
                  <a:txBody>
                    <a:bodyPr/>
                    <a:lstStyle/>
                    <a:p>
                      <a:r>
                        <a:rPr lang="en-US" dirty="0" smtClean="0"/>
                        <a:t>14000</a:t>
                      </a:r>
                      <a:endParaRPr lang="en-US" dirty="0"/>
                    </a:p>
                  </a:txBody>
                  <a:tcPr/>
                </a:tc>
                <a:tc>
                  <a:txBody>
                    <a:bodyPr/>
                    <a:lstStyle/>
                    <a:p>
                      <a:r>
                        <a:rPr lang="en-US" dirty="0" smtClean="0"/>
                        <a:t>Thymus</a:t>
                      </a:r>
                      <a:endParaRPr lang="en-US" dirty="0"/>
                    </a:p>
                  </a:txBody>
                  <a:tcPr/>
                </a:tc>
                <a:tc>
                  <a:txBody>
                    <a:bodyPr/>
                    <a:lstStyle/>
                    <a:p>
                      <a:r>
                        <a:rPr lang="en-US" dirty="0" smtClean="0"/>
                        <a:t>20</a:t>
                      </a:r>
                      <a:endParaRPr lang="en-US" dirty="0"/>
                    </a:p>
                  </a:txBody>
                  <a:tcPr/>
                </a:tc>
              </a:tr>
              <a:tr h="310243">
                <a:tc>
                  <a:txBody>
                    <a:bodyPr/>
                    <a:lstStyle/>
                    <a:p>
                      <a:r>
                        <a:rPr lang="en-US" dirty="0" smtClean="0"/>
                        <a:t>Small Intestine</a:t>
                      </a:r>
                      <a:endParaRPr lang="en-US" dirty="0"/>
                    </a:p>
                  </a:txBody>
                  <a:tcPr/>
                </a:tc>
                <a:tc>
                  <a:txBody>
                    <a:bodyPr/>
                    <a:lstStyle/>
                    <a:p>
                      <a:r>
                        <a:rPr lang="en-US" dirty="0" smtClean="0"/>
                        <a:t>640</a:t>
                      </a:r>
                      <a:endParaRPr lang="en-US" dirty="0"/>
                    </a:p>
                  </a:txBody>
                  <a:tcPr/>
                </a:tc>
                <a:tc>
                  <a:txBody>
                    <a:bodyPr/>
                    <a:lstStyle/>
                    <a:p>
                      <a:r>
                        <a:rPr lang="en-US" dirty="0" smtClean="0"/>
                        <a:t>Uterus</a:t>
                      </a:r>
                      <a:endParaRPr lang="en-US" dirty="0"/>
                    </a:p>
                  </a:txBody>
                  <a:tcPr/>
                </a:tc>
                <a:tc>
                  <a:txBody>
                    <a:bodyPr/>
                    <a:lstStyle/>
                    <a:p>
                      <a:r>
                        <a:rPr lang="en-US" dirty="0" smtClean="0"/>
                        <a:t>80</a:t>
                      </a:r>
                      <a:endParaRPr lang="en-US" dirty="0"/>
                    </a:p>
                  </a:txBody>
                  <a:tcPr/>
                </a:tc>
              </a:tr>
              <a:tr h="310243">
                <a:tc>
                  <a:txBody>
                    <a:bodyPr/>
                    <a:lstStyle/>
                    <a:p>
                      <a:r>
                        <a:rPr lang="en-US" dirty="0" smtClean="0"/>
                        <a:t>Kidneys</a:t>
                      </a:r>
                      <a:endParaRPr lang="en-US" dirty="0"/>
                    </a:p>
                  </a:txBody>
                  <a:tcPr/>
                </a:tc>
                <a:tc>
                  <a:txBody>
                    <a:bodyPr/>
                    <a:lstStyle/>
                    <a:p>
                      <a:r>
                        <a:rPr lang="en-US" dirty="0" smtClean="0"/>
                        <a:t>310</a:t>
                      </a:r>
                      <a:endParaRPr lang="en-US" dirty="0"/>
                    </a:p>
                  </a:txBody>
                  <a:tcPr/>
                </a:tc>
                <a:tc>
                  <a:txBody>
                    <a:bodyPr/>
                    <a:lstStyle/>
                    <a:p>
                      <a:r>
                        <a:rPr lang="en-US" dirty="0" smtClean="0"/>
                        <a:t>Adrenals</a:t>
                      </a:r>
                      <a:endParaRPr lang="en-US" dirty="0"/>
                    </a:p>
                  </a:txBody>
                  <a:tcPr/>
                </a:tc>
                <a:tc>
                  <a:txBody>
                    <a:bodyPr/>
                    <a:lstStyle/>
                    <a:p>
                      <a:r>
                        <a:rPr lang="en-US" dirty="0" smtClean="0"/>
                        <a:t>14</a:t>
                      </a:r>
                      <a:endParaRPr lang="en-US" dirty="0"/>
                    </a:p>
                  </a:txBody>
                  <a:tcPr/>
                </a:tc>
              </a:tr>
              <a:tr h="310243">
                <a:tc>
                  <a:txBody>
                    <a:bodyPr/>
                    <a:lstStyle/>
                    <a:p>
                      <a:r>
                        <a:rPr lang="en-US" dirty="0" smtClean="0"/>
                        <a:t>Pancreas</a:t>
                      </a:r>
                      <a:endParaRPr lang="en-US" dirty="0"/>
                    </a:p>
                  </a:txBody>
                  <a:tcPr/>
                </a:tc>
                <a:tc>
                  <a:txBody>
                    <a:bodyPr/>
                    <a:lstStyle/>
                    <a:p>
                      <a:r>
                        <a:rPr lang="en-US" dirty="0" smtClean="0"/>
                        <a:t>100</a:t>
                      </a:r>
                      <a:endParaRPr lang="en-US" dirty="0"/>
                    </a:p>
                  </a:txBody>
                  <a:tcPr/>
                </a:tc>
                <a:tc>
                  <a:txBody>
                    <a:bodyPr/>
                    <a:lstStyle/>
                    <a:p>
                      <a:r>
                        <a:rPr lang="en-US" dirty="0" err="1" smtClean="0"/>
                        <a:t>Extrathoracic</a:t>
                      </a:r>
                      <a:r>
                        <a:rPr lang="en-US" dirty="0" smtClean="0"/>
                        <a:t/>
                      </a:r>
                      <a:br>
                        <a:rPr lang="en-US" dirty="0" smtClean="0"/>
                      </a:br>
                      <a:r>
                        <a:rPr lang="en-US" dirty="0" smtClean="0"/>
                        <a:t>airways</a:t>
                      </a:r>
                      <a:endParaRPr lang="en-US" dirty="0"/>
                    </a:p>
                  </a:txBody>
                  <a:tcPr/>
                </a:tc>
                <a:tc>
                  <a:txBody>
                    <a:bodyPr/>
                    <a:lstStyle/>
                    <a:p>
                      <a:r>
                        <a:rPr lang="en-US" dirty="0" smtClean="0"/>
                        <a:t>15</a:t>
                      </a:r>
                      <a:endParaRPr lang="en-US" dirty="0"/>
                    </a:p>
                  </a:txBody>
                  <a:tcPr/>
                </a:tc>
              </a:tr>
            </a:tbl>
          </a:graphicData>
        </a:graphic>
      </p:graphicFrame>
      <p:graphicFrame>
        <p:nvGraphicFramePr>
          <p:cNvPr id="3" name="Object 2"/>
          <p:cNvGraphicFramePr>
            <a:graphicFrameLocks noChangeAspect="1"/>
          </p:cNvGraphicFramePr>
          <p:nvPr/>
        </p:nvGraphicFramePr>
        <p:xfrm>
          <a:off x="6121400" y="3302000"/>
          <a:ext cx="914400" cy="198438"/>
        </p:xfrm>
        <a:graphic>
          <a:graphicData uri="http://schemas.openxmlformats.org/presentationml/2006/ole">
            <mc:AlternateContent xmlns:mc="http://schemas.openxmlformats.org/markup-compatibility/2006">
              <mc:Choice xmlns:v="urn:schemas-microsoft-com:vml" Requires="v">
                <p:oleObj spid="_x0000_s126991" name="Equation" r:id="rId3" imgW="914400" imgH="198720" progId="">
                  <p:embed/>
                </p:oleObj>
              </mc:Choice>
              <mc:Fallback>
                <p:oleObj name="Equation" r:id="rId3" imgW="914400" imgH="19872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1400" y="330200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Tissue Weighting Factors (ICRP-103)</a:t>
            </a:r>
            <a:endParaRPr lang="en-US" dirty="0"/>
          </a:p>
        </p:txBody>
      </p:sp>
      <p:graphicFrame>
        <p:nvGraphicFramePr>
          <p:cNvPr id="6" name="Content Placeholder 5"/>
          <p:cNvGraphicFramePr>
            <a:graphicFrameLocks noGrp="1"/>
          </p:cNvGraphicFramePr>
          <p:nvPr>
            <p:ph idx="1"/>
          </p:nvPr>
        </p:nvGraphicFramePr>
        <p:xfrm>
          <a:off x="1905000" y="2590800"/>
          <a:ext cx="5299393" cy="3291840"/>
        </p:xfrm>
        <a:graphic>
          <a:graphicData uri="http://schemas.openxmlformats.org/drawingml/2006/table">
            <a:tbl>
              <a:tblPr firstRow="1" bandRow="1">
                <a:tableStyleId>{5C22544A-7EE6-4342-B048-85BDC9FD1C3A}</a:tableStyleId>
              </a:tblPr>
              <a:tblGrid>
                <a:gridCol w="2214880"/>
                <a:gridCol w="690880"/>
                <a:gridCol w="1702753"/>
                <a:gridCol w="690880"/>
              </a:tblGrid>
              <a:tr h="310243">
                <a:tc>
                  <a:txBody>
                    <a:bodyPr/>
                    <a:lstStyle/>
                    <a:p>
                      <a:r>
                        <a:rPr lang="en-US" dirty="0" smtClean="0"/>
                        <a:t>Organ/Tissue</a:t>
                      </a:r>
                      <a:endParaRPr lang="en-US" dirty="0"/>
                    </a:p>
                  </a:txBody>
                  <a:tcPr/>
                </a:tc>
                <a:tc>
                  <a:txBody>
                    <a:bodyPr/>
                    <a:lstStyle/>
                    <a:p>
                      <a:r>
                        <a:rPr lang="en-US" dirty="0" err="1" smtClean="0"/>
                        <a:t>w</a:t>
                      </a:r>
                      <a:r>
                        <a:rPr lang="en-US" baseline="-25000" dirty="0" err="1" smtClean="0"/>
                        <a:t>T</a:t>
                      </a:r>
                      <a:endParaRPr lang="en-US" baseline="-25000" dirty="0"/>
                    </a:p>
                  </a:txBody>
                  <a:tcPr/>
                </a:tc>
                <a:tc>
                  <a:txBody>
                    <a:bodyPr/>
                    <a:lstStyle/>
                    <a:p>
                      <a:r>
                        <a:rPr lang="en-US" dirty="0" smtClean="0"/>
                        <a:t>Organ/Tissue</a:t>
                      </a:r>
                      <a:endParaRPr lang="en-US" dirty="0"/>
                    </a:p>
                  </a:txBody>
                  <a:tcPr/>
                </a:tc>
                <a:tc>
                  <a:txBody>
                    <a:bodyPr/>
                    <a:lstStyle/>
                    <a:p>
                      <a:r>
                        <a:rPr lang="en-US" dirty="0" err="1" smtClean="0"/>
                        <a:t>w</a:t>
                      </a:r>
                      <a:r>
                        <a:rPr lang="en-US" baseline="-25000" dirty="0" err="1" smtClean="0"/>
                        <a:t>T</a:t>
                      </a:r>
                      <a:endParaRPr lang="en-US" baseline="-25000" dirty="0"/>
                    </a:p>
                  </a:txBody>
                  <a:tcPr/>
                </a:tc>
              </a:tr>
              <a:tr h="310243">
                <a:tc>
                  <a:txBody>
                    <a:bodyPr/>
                    <a:lstStyle/>
                    <a:p>
                      <a:r>
                        <a:rPr lang="en-US" dirty="0" smtClean="0"/>
                        <a:t>Gonads</a:t>
                      </a:r>
                      <a:endParaRPr lang="en-US" dirty="0"/>
                    </a:p>
                  </a:txBody>
                  <a:tcPr/>
                </a:tc>
                <a:tc>
                  <a:txBody>
                    <a:bodyPr/>
                    <a:lstStyle/>
                    <a:p>
                      <a:r>
                        <a:rPr lang="en-US" dirty="0" smtClean="0"/>
                        <a:t>0.08</a:t>
                      </a:r>
                      <a:endParaRPr lang="en-US" dirty="0"/>
                    </a:p>
                  </a:txBody>
                  <a:tcPr/>
                </a:tc>
                <a:tc>
                  <a:txBody>
                    <a:bodyPr/>
                    <a:lstStyle/>
                    <a:p>
                      <a:r>
                        <a:rPr lang="en-US" dirty="0" smtClean="0"/>
                        <a:t>Liver</a:t>
                      </a:r>
                      <a:endParaRPr lang="en-US" dirty="0"/>
                    </a:p>
                  </a:txBody>
                  <a:tcPr/>
                </a:tc>
                <a:tc>
                  <a:txBody>
                    <a:bodyPr/>
                    <a:lstStyle/>
                    <a:p>
                      <a:r>
                        <a:rPr lang="en-US" dirty="0" smtClean="0"/>
                        <a:t>0.04</a:t>
                      </a:r>
                      <a:endParaRPr lang="en-US" dirty="0"/>
                    </a:p>
                  </a:txBody>
                  <a:tcPr/>
                </a:tc>
              </a:tr>
              <a:tr h="310243">
                <a:tc>
                  <a:txBody>
                    <a:bodyPr/>
                    <a:lstStyle/>
                    <a:p>
                      <a:r>
                        <a:rPr lang="en-US" dirty="0" smtClean="0"/>
                        <a:t>Bone marrow (red) </a:t>
                      </a:r>
                      <a:endParaRPr lang="en-US" dirty="0"/>
                    </a:p>
                  </a:txBody>
                  <a:tcPr/>
                </a:tc>
                <a:tc>
                  <a:txBody>
                    <a:bodyPr/>
                    <a:lstStyle/>
                    <a:p>
                      <a:r>
                        <a:rPr lang="en-US" dirty="0" smtClean="0"/>
                        <a:t>0.12</a:t>
                      </a:r>
                      <a:endParaRPr lang="en-US" dirty="0"/>
                    </a:p>
                  </a:txBody>
                  <a:tcPr/>
                </a:tc>
                <a:tc>
                  <a:txBody>
                    <a:bodyPr/>
                    <a:lstStyle/>
                    <a:p>
                      <a:r>
                        <a:rPr lang="en-US" dirty="0" err="1" smtClean="0"/>
                        <a:t>Oesophagus</a:t>
                      </a:r>
                      <a:endParaRPr lang="en-US" dirty="0"/>
                    </a:p>
                  </a:txBody>
                  <a:tcPr/>
                </a:tc>
                <a:tc>
                  <a:txBody>
                    <a:bodyPr/>
                    <a:lstStyle/>
                    <a:p>
                      <a:r>
                        <a:rPr lang="en-US" dirty="0" smtClean="0"/>
                        <a:t>0.04</a:t>
                      </a:r>
                      <a:endParaRPr lang="en-US" dirty="0"/>
                    </a:p>
                  </a:txBody>
                  <a:tcPr/>
                </a:tc>
              </a:tr>
              <a:tr h="310243">
                <a:tc>
                  <a:txBody>
                    <a:bodyPr/>
                    <a:lstStyle/>
                    <a:p>
                      <a:r>
                        <a:rPr lang="en-US" dirty="0" smtClean="0"/>
                        <a:t>Colon</a:t>
                      </a:r>
                      <a:endParaRPr lang="en-US" dirty="0"/>
                    </a:p>
                  </a:txBody>
                  <a:tcPr/>
                </a:tc>
                <a:tc>
                  <a:txBody>
                    <a:bodyPr/>
                    <a:lstStyle/>
                    <a:p>
                      <a:r>
                        <a:rPr lang="en-US" dirty="0" smtClean="0"/>
                        <a:t>0.12</a:t>
                      </a:r>
                      <a:endParaRPr lang="en-US" dirty="0"/>
                    </a:p>
                  </a:txBody>
                  <a:tcPr/>
                </a:tc>
                <a:tc>
                  <a:txBody>
                    <a:bodyPr/>
                    <a:lstStyle/>
                    <a:p>
                      <a:r>
                        <a:rPr lang="en-US" dirty="0" smtClean="0"/>
                        <a:t>Thyroid</a:t>
                      </a:r>
                      <a:endParaRPr lang="en-US" dirty="0"/>
                    </a:p>
                  </a:txBody>
                  <a:tcPr/>
                </a:tc>
                <a:tc>
                  <a:txBody>
                    <a:bodyPr/>
                    <a:lstStyle/>
                    <a:p>
                      <a:r>
                        <a:rPr lang="en-US" dirty="0" smtClean="0"/>
                        <a:t>0.04</a:t>
                      </a:r>
                      <a:endParaRPr lang="en-US" dirty="0"/>
                    </a:p>
                  </a:txBody>
                  <a:tcPr/>
                </a:tc>
              </a:tr>
              <a:tr h="310243">
                <a:tc>
                  <a:txBody>
                    <a:bodyPr/>
                    <a:lstStyle/>
                    <a:p>
                      <a:r>
                        <a:rPr lang="en-US" dirty="0" smtClean="0"/>
                        <a:t>Lung</a:t>
                      </a:r>
                      <a:endParaRPr lang="en-US" dirty="0"/>
                    </a:p>
                  </a:txBody>
                  <a:tcPr/>
                </a:tc>
                <a:tc>
                  <a:txBody>
                    <a:bodyPr/>
                    <a:lstStyle/>
                    <a:p>
                      <a:r>
                        <a:rPr lang="en-US" dirty="0" smtClean="0"/>
                        <a:t>0.12</a:t>
                      </a:r>
                      <a:endParaRPr lang="en-US" dirty="0"/>
                    </a:p>
                  </a:txBody>
                  <a:tcPr/>
                </a:tc>
                <a:tc>
                  <a:txBody>
                    <a:bodyPr/>
                    <a:lstStyle/>
                    <a:p>
                      <a:r>
                        <a:rPr lang="en-US" dirty="0" smtClean="0"/>
                        <a:t>Skin</a:t>
                      </a:r>
                      <a:endParaRPr lang="en-US" dirty="0"/>
                    </a:p>
                  </a:txBody>
                  <a:tcPr/>
                </a:tc>
                <a:tc>
                  <a:txBody>
                    <a:bodyPr/>
                    <a:lstStyle/>
                    <a:p>
                      <a:r>
                        <a:rPr lang="en-US" dirty="0" smtClean="0"/>
                        <a:t>0.01</a:t>
                      </a:r>
                      <a:endParaRPr lang="en-US" dirty="0"/>
                    </a:p>
                  </a:txBody>
                  <a:tcPr/>
                </a:tc>
              </a:tr>
              <a:tr h="310243">
                <a:tc>
                  <a:txBody>
                    <a:bodyPr/>
                    <a:lstStyle/>
                    <a:p>
                      <a:r>
                        <a:rPr lang="en-US" dirty="0" smtClean="0"/>
                        <a:t>Stomach</a:t>
                      </a:r>
                      <a:endParaRPr lang="en-US" dirty="0"/>
                    </a:p>
                  </a:txBody>
                  <a:tcPr/>
                </a:tc>
                <a:tc>
                  <a:txBody>
                    <a:bodyPr/>
                    <a:lstStyle/>
                    <a:p>
                      <a:r>
                        <a:rPr lang="en-US" dirty="0" smtClean="0"/>
                        <a:t>0.12</a:t>
                      </a:r>
                      <a:endParaRPr lang="en-US" dirty="0"/>
                    </a:p>
                  </a:txBody>
                  <a:tcPr/>
                </a:tc>
                <a:tc>
                  <a:txBody>
                    <a:bodyPr/>
                    <a:lstStyle/>
                    <a:p>
                      <a:r>
                        <a:rPr lang="en-US" dirty="0" smtClean="0"/>
                        <a:t>Bone surface</a:t>
                      </a:r>
                      <a:endParaRPr lang="en-US" dirty="0"/>
                    </a:p>
                  </a:txBody>
                  <a:tcPr/>
                </a:tc>
                <a:tc>
                  <a:txBody>
                    <a:bodyPr/>
                    <a:lstStyle/>
                    <a:p>
                      <a:r>
                        <a:rPr lang="en-US" dirty="0" smtClean="0"/>
                        <a:t>0.01</a:t>
                      </a:r>
                      <a:endParaRPr lang="en-US" dirty="0"/>
                    </a:p>
                  </a:txBody>
                  <a:tcPr/>
                </a:tc>
              </a:tr>
              <a:tr h="310243">
                <a:tc>
                  <a:txBody>
                    <a:bodyPr/>
                    <a:lstStyle/>
                    <a:p>
                      <a:r>
                        <a:rPr lang="en-US" dirty="0" smtClean="0"/>
                        <a:t>Bladder</a:t>
                      </a:r>
                      <a:endParaRPr lang="en-US" dirty="0"/>
                    </a:p>
                  </a:txBody>
                  <a:tcPr/>
                </a:tc>
                <a:tc>
                  <a:txBody>
                    <a:bodyPr/>
                    <a:lstStyle/>
                    <a:p>
                      <a:r>
                        <a:rPr lang="en-US" dirty="0" smtClean="0"/>
                        <a:t>0.04</a:t>
                      </a:r>
                      <a:endParaRPr lang="en-US" dirty="0"/>
                    </a:p>
                  </a:txBody>
                  <a:tcPr/>
                </a:tc>
                <a:tc>
                  <a:txBody>
                    <a:bodyPr/>
                    <a:lstStyle/>
                    <a:p>
                      <a:r>
                        <a:rPr lang="en-US" dirty="0" smtClean="0"/>
                        <a:t>Remainder**</a:t>
                      </a:r>
                      <a:endParaRPr lang="en-US" dirty="0"/>
                    </a:p>
                  </a:txBody>
                  <a:tcPr/>
                </a:tc>
                <a:tc>
                  <a:txBody>
                    <a:bodyPr/>
                    <a:lstStyle/>
                    <a:p>
                      <a:r>
                        <a:rPr lang="en-US" dirty="0" smtClean="0"/>
                        <a:t>0.05</a:t>
                      </a:r>
                      <a:endParaRPr lang="en-US" dirty="0"/>
                    </a:p>
                  </a:txBody>
                  <a:tcPr/>
                </a:tc>
              </a:tr>
              <a:tr h="310243">
                <a:tc>
                  <a:txBody>
                    <a:bodyPr/>
                    <a:lstStyle/>
                    <a:p>
                      <a:r>
                        <a:rPr lang="en-US" dirty="0" smtClean="0"/>
                        <a:t>Breast</a:t>
                      </a:r>
                      <a:endParaRPr lang="en-US" dirty="0"/>
                    </a:p>
                  </a:txBody>
                  <a:tcPr/>
                </a:tc>
                <a:tc>
                  <a:txBody>
                    <a:bodyPr/>
                    <a:lstStyle/>
                    <a:p>
                      <a:r>
                        <a:rPr lang="en-US" dirty="0" smtClean="0"/>
                        <a:t>0.12</a:t>
                      </a:r>
                      <a:endParaRPr lang="en-US" dirty="0"/>
                    </a:p>
                  </a:txBody>
                  <a:tcPr/>
                </a:tc>
                <a:tc>
                  <a:txBody>
                    <a:bodyPr/>
                    <a:lstStyle/>
                    <a:p>
                      <a:r>
                        <a:rPr lang="en-US" dirty="0" smtClean="0"/>
                        <a:t>Brain</a:t>
                      </a:r>
                      <a:endParaRPr lang="en-US" dirty="0"/>
                    </a:p>
                  </a:txBody>
                  <a:tcPr/>
                </a:tc>
                <a:tc>
                  <a:txBody>
                    <a:bodyPr/>
                    <a:lstStyle/>
                    <a:p>
                      <a:r>
                        <a:rPr lang="en-US" dirty="0" smtClean="0"/>
                        <a:t>0.01</a:t>
                      </a:r>
                      <a:endParaRPr lang="en-US" dirty="0"/>
                    </a:p>
                  </a:txBody>
                  <a:tcPr/>
                </a:tc>
              </a:tr>
              <a:tr h="310243">
                <a:tc>
                  <a:txBody>
                    <a:bodyPr/>
                    <a:lstStyle/>
                    <a:p>
                      <a:r>
                        <a:rPr lang="en-US" dirty="0" smtClean="0"/>
                        <a:t>Salivary</a:t>
                      </a:r>
                      <a:r>
                        <a:rPr lang="en-US" baseline="0" dirty="0" smtClean="0"/>
                        <a:t> Glands</a:t>
                      </a:r>
                      <a:endParaRPr lang="en-US" dirty="0"/>
                    </a:p>
                  </a:txBody>
                  <a:tcPr/>
                </a:tc>
                <a:tc>
                  <a:txBody>
                    <a:bodyPr/>
                    <a:lstStyle/>
                    <a:p>
                      <a:r>
                        <a:rPr lang="en-US" dirty="0" smtClean="0"/>
                        <a:t>0.01</a:t>
                      </a:r>
                      <a:endParaRPr lang="en-US" dirty="0"/>
                    </a:p>
                  </a:txBody>
                  <a:tcPr/>
                </a:tc>
                <a:tc>
                  <a:txBody>
                    <a:bodyPr/>
                    <a:lstStyle/>
                    <a:p>
                      <a:endParaRPr lang="en-US" dirty="0"/>
                    </a:p>
                  </a:txBody>
                  <a:tcPr/>
                </a:tc>
                <a:tc>
                  <a:txBody>
                    <a:bodyPr/>
                    <a:lstStyle/>
                    <a:p>
                      <a:endParaRPr lang="en-US" dirty="0"/>
                    </a:p>
                  </a:txBody>
                  <a:tcPr/>
                </a:tc>
              </a:tr>
            </a:tbl>
          </a:graphicData>
        </a:graphic>
      </p:graphicFrame>
      <p:graphicFrame>
        <p:nvGraphicFramePr>
          <p:cNvPr id="3" name="Object 2"/>
          <p:cNvGraphicFramePr>
            <a:graphicFrameLocks noChangeAspect="1"/>
          </p:cNvGraphicFramePr>
          <p:nvPr/>
        </p:nvGraphicFramePr>
        <p:xfrm>
          <a:off x="6121400" y="3302000"/>
          <a:ext cx="914400" cy="198438"/>
        </p:xfrm>
        <a:graphic>
          <a:graphicData uri="http://schemas.openxmlformats.org/presentationml/2006/ole">
            <mc:AlternateContent xmlns:mc="http://schemas.openxmlformats.org/markup-compatibility/2006">
              <mc:Choice xmlns:v="urn:schemas-microsoft-com:vml" Requires="v">
                <p:oleObj spid="_x0000_s158735" name="Equation" r:id="rId3" imgW="914400" imgH="198720" progId="">
                  <p:embed/>
                </p:oleObj>
              </mc:Choice>
              <mc:Fallback>
                <p:oleObj name="Equation" r:id="rId3" imgW="914400" imgH="19872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1400" y="330200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Remainder Organs (ICRP-103)</a:t>
            </a:r>
            <a:endParaRPr lang="en-US" dirty="0"/>
          </a:p>
        </p:txBody>
      </p:sp>
      <p:graphicFrame>
        <p:nvGraphicFramePr>
          <p:cNvPr id="6" name="Content Placeholder 5"/>
          <p:cNvGraphicFramePr>
            <a:graphicFrameLocks noGrp="1"/>
          </p:cNvGraphicFramePr>
          <p:nvPr>
            <p:ph idx="1"/>
          </p:nvPr>
        </p:nvGraphicFramePr>
        <p:xfrm>
          <a:off x="2209800" y="2590800"/>
          <a:ext cx="4645724" cy="2926080"/>
        </p:xfrm>
        <a:graphic>
          <a:graphicData uri="http://schemas.openxmlformats.org/drawingml/2006/table">
            <a:tbl>
              <a:tblPr firstRow="1" bandRow="1">
                <a:tableStyleId>{5C22544A-7EE6-4342-B048-85BDC9FD1C3A}</a:tableStyleId>
              </a:tblPr>
              <a:tblGrid>
                <a:gridCol w="2214880"/>
                <a:gridCol w="2430844"/>
              </a:tblGrid>
              <a:tr h="310243">
                <a:tc>
                  <a:txBody>
                    <a:bodyPr/>
                    <a:lstStyle/>
                    <a:p>
                      <a:r>
                        <a:rPr lang="en-US" dirty="0" smtClean="0"/>
                        <a:t>Organ/Tissue</a:t>
                      </a:r>
                      <a:endParaRPr lang="en-US" dirty="0"/>
                    </a:p>
                  </a:txBody>
                  <a:tcPr/>
                </a:tc>
                <a:tc>
                  <a:txBody>
                    <a:bodyPr/>
                    <a:lstStyle/>
                    <a:p>
                      <a:r>
                        <a:rPr lang="en-US" dirty="0" smtClean="0"/>
                        <a:t>Organ/Tissue</a:t>
                      </a:r>
                      <a:endParaRPr lang="en-US" dirty="0"/>
                    </a:p>
                  </a:txBody>
                  <a:tcPr/>
                </a:tc>
              </a:tr>
              <a:tr h="310243">
                <a:tc>
                  <a:txBody>
                    <a:bodyPr/>
                    <a:lstStyle/>
                    <a:p>
                      <a:r>
                        <a:rPr lang="en-US" dirty="0" smtClean="0"/>
                        <a:t>Adipose Tissue</a:t>
                      </a:r>
                      <a:endParaRPr lang="en-US" dirty="0"/>
                    </a:p>
                  </a:txBody>
                  <a:tcPr/>
                </a:tc>
                <a:tc>
                  <a:txBody>
                    <a:bodyPr/>
                    <a:lstStyle/>
                    <a:p>
                      <a:r>
                        <a:rPr lang="en-US" dirty="0" smtClean="0"/>
                        <a:t>Adrenals</a:t>
                      </a:r>
                      <a:endParaRPr lang="en-US" dirty="0"/>
                    </a:p>
                  </a:txBody>
                  <a:tcPr/>
                </a:tc>
              </a:tr>
              <a:tr h="310243">
                <a:tc>
                  <a:txBody>
                    <a:bodyPr/>
                    <a:lstStyle/>
                    <a:p>
                      <a:r>
                        <a:rPr lang="en-US" dirty="0" smtClean="0"/>
                        <a:t>Connective Tissue</a:t>
                      </a:r>
                      <a:endParaRPr lang="en-US" dirty="0"/>
                    </a:p>
                  </a:txBody>
                  <a:tcPr/>
                </a:tc>
                <a:tc>
                  <a:txBody>
                    <a:bodyPr/>
                    <a:lstStyle/>
                    <a:p>
                      <a:r>
                        <a:rPr lang="en-US" dirty="0" err="1" smtClean="0"/>
                        <a:t>Extrathoracic</a:t>
                      </a:r>
                      <a:r>
                        <a:rPr lang="en-US" baseline="0" dirty="0" smtClean="0"/>
                        <a:t> Airways</a:t>
                      </a:r>
                      <a:endParaRPr lang="en-US" dirty="0"/>
                    </a:p>
                  </a:txBody>
                  <a:tcPr/>
                </a:tc>
              </a:tr>
              <a:tr h="310243">
                <a:tc>
                  <a:txBody>
                    <a:bodyPr/>
                    <a:lstStyle/>
                    <a:p>
                      <a:r>
                        <a:rPr lang="en-US" dirty="0" smtClean="0"/>
                        <a:t>Gall</a:t>
                      </a:r>
                      <a:r>
                        <a:rPr lang="en-US" baseline="0" dirty="0" smtClean="0"/>
                        <a:t> Bladder</a:t>
                      </a:r>
                      <a:endParaRPr lang="en-US" dirty="0"/>
                    </a:p>
                  </a:txBody>
                  <a:tcPr/>
                </a:tc>
                <a:tc>
                  <a:txBody>
                    <a:bodyPr/>
                    <a:lstStyle/>
                    <a:p>
                      <a:r>
                        <a:rPr lang="en-US" dirty="0" smtClean="0"/>
                        <a:t>Heart</a:t>
                      </a:r>
                      <a:r>
                        <a:rPr lang="en-US" baseline="0" dirty="0" smtClean="0"/>
                        <a:t> Wall</a:t>
                      </a:r>
                      <a:endParaRPr lang="en-US" dirty="0"/>
                    </a:p>
                  </a:txBody>
                  <a:tcPr/>
                </a:tc>
              </a:tr>
              <a:tr h="310243">
                <a:tc>
                  <a:txBody>
                    <a:bodyPr/>
                    <a:lstStyle/>
                    <a:p>
                      <a:r>
                        <a:rPr lang="en-US" dirty="0" smtClean="0"/>
                        <a:t>Kidney</a:t>
                      </a:r>
                      <a:endParaRPr lang="en-US" dirty="0"/>
                    </a:p>
                  </a:txBody>
                  <a:tcPr/>
                </a:tc>
                <a:tc>
                  <a:txBody>
                    <a:bodyPr/>
                    <a:lstStyle/>
                    <a:p>
                      <a:r>
                        <a:rPr lang="en-US" dirty="0" smtClean="0"/>
                        <a:t>Lymphatic Nodes</a:t>
                      </a:r>
                      <a:endParaRPr lang="en-US" dirty="0"/>
                    </a:p>
                  </a:txBody>
                  <a:tcPr/>
                </a:tc>
              </a:tr>
              <a:tr h="310243">
                <a:tc>
                  <a:txBody>
                    <a:bodyPr/>
                    <a:lstStyle/>
                    <a:p>
                      <a:r>
                        <a:rPr lang="en-US" dirty="0" smtClean="0"/>
                        <a:t>Muscle</a:t>
                      </a:r>
                      <a:endParaRPr lang="en-US" dirty="0"/>
                    </a:p>
                  </a:txBody>
                  <a:tcPr/>
                </a:tc>
                <a:tc>
                  <a:txBody>
                    <a:bodyPr/>
                    <a:lstStyle/>
                    <a:p>
                      <a:r>
                        <a:rPr lang="en-US" dirty="0" smtClean="0"/>
                        <a:t>Pancreas</a:t>
                      </a:r>
                      <a:endParaRPr lang="en-US" dirty="0"/>
                    </a:p>
                  </a:txBody>
                  <a:tcPr/>
                </a:tc>
              </a:tr>
              <a:tr h="310243">
                <a:tc>
                  <a:txBody>
                    <a:bodyPr/>
                    <a:lstStyle/>
                    <a:p>
                      <a:r>
                        <a:rPr lang="en-US" dirty="0" smtClean="0"/>
                        <a:t>Prostate</a:t>
                      </a:r>
                      <a:endParaRPr lang="en-US" dirty="0"/>
                    </a:p>
                  </a:txBody>
                  <a:tcPr/>
                </a:tc>
                <a:tc>
                  <a:txBody>
                    <a:bodyPr/>
                    <a:lstStyle/>
                    <a:p>
                      <a:r>
                        <a:rPr lang="en-US" dirty="0" smtClean="0"/>
                        <a:t>Small Intestine Wall</a:t>
                      </a:r>
                      <a:endParaRPr lang="en-US" dirty="0"/>
                    </a:p>
                  </a:txBody>
                  <a:tcPr/>
                </a:tc>
              </a:tr>
              <a:tr h="310243">
                <a:tc>
                  <a:txBody>
                    <a:bodyPr/>
                    <a:lstStyle/>
                    <a:p>
                      <a:r>
                        <a:rPr lang="en-US" dirty="0" smtClean="0"/>
                        <a:t>Thymus</a:t>
                      </a:r>
                      <a:endParaRPr lang="en-US" dirty="0"/>
                    </a:p>
                  </a:txBody>
                  <a:tcPr/>
                </a:tc>
                <a:tc>
                  <a:txBody>
                    <a:bodyPr/>
                    <a:lstStyle/>
                    <a:p>
                      <a:r>
                        <a:rPr lang="en-US" dirty="0" smtClean="0"/>
                        <a:t>Uterus/Cervix</a:t>
                      </a:r>
                      <a:endParaRPr lang="en-US" dirty="0"/>
                    </a:p>
                  </a:txBody>
                  <a:tcPr/>
                </a:tc>
              </a:tr>
            </a:tbl>
          </a:graphicData>
        </a:graphic>
      </p:graphicFrame>
      <p:graphicFrame>
        <p:nvGraphicFramePr>
          <p:cNvPr id="3" name="Object 2"/>
          <p:cNvGraphicFramePr>
            <a:graphicFrameLocks noChangeAspect="1"/>
          </p:cNvGraphicFramePr>
          <p:nvPr/>
        </p:nvGraphicFramePr>
        <p:xfrm>
          <a:off x="6121400" y="3302000"/>
          <a:ext cx="914400" cy="198438"/>
        </p:xfrm>
        <a:graphic>
          <a:graphicData uri="http://schemas.openxmlformats.org/presentationml/2006/ole">
            <mc:AlternateContent xmlns:mc="http://schemas.openxmlformats.org/markup-compatibility/2006">
              <mc:Choice xmlns:v="urn:schemas-microsoft-com:vml" Requires="v">
                <p:oleObj spid="_x0000_s159759" name="Equation" r:id="rId3" imgW="914400" imgH="198720" progId="">
                  <p:embed/>
                </p:oleObj>
              </mc:Choice>
              <mc:Fallback>
                <p:oleObj name="Equation" r:id="rId3" imgW="914400" imgH="19872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1400" y="330200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of Intake</a:t>
            </a:r>
            <a:endParaRPr lang="en-US" dirty="0"/>
          </a:p>
        </p:txBody>
      </p:sp>
      <p:sp>
        <p:nvSpPr>
          <p:cNvPr id="3" name="Content Placeholder 2"/>
          <p:cNvSpPr>
            <a:spLocks noGrp="1"/>
          </p:cNvSpPr>
          <p:nvPr>
            <p:ph idx="1"/>
          </p:nvPr>
        </p:nvSpPr>
        <p:spPr/>
        <p:txBody>
          <a:bodyPr/>
          <a:lstStyle/>
          <a:p>
            <a:r>
              <a:rPr lang="en-US" dirty="0" smtClean="0"/>
              <a:t>Positive nasal smear or contamination inside a respirator mask.</a:t>
            </a:r>
          </a:p>
          <a:p>
            <a:endParaRPr lang="en-US" dirty="0" smtClean="0"/>
          </a:p>
          <a:p>
            <a:r>
              <a:rPr lang="en-US" dirty="0" smtClean="0"/>
              <a:t>A worker is exposed to airborne radioactivity in excess of 8 DAC-h in a day or the indicated air concentration could greatly underestimate that to which the worker was exposed. The values for air concentration and exposure assume the </a:t>
            </a:r>
            <a:r>
              <a:rPr lang="en-US" dirty="0" smtClean="0">
                <a:solidFill>
                  <a:schemeClr val="tx2">
                    <a:lumMod val="50000"/>
                  </a:schemeClr>
                </a:solidFill>
              </a:rPr>
              <a:t>protection factor </a:t>
            </a:r>
            <a:r>
              <a:rPr lang="en-US" dirty="0" smtClean="0"/>
              <a:t>for any respiratory protection in use will be applied.</a:t>
            </a:r>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of Intake</a:t>
            </a:r>
            <a:endParaRPr lang="en-US" dirty="0"/>
          </a:p>
        </p:txBody>
      </p:sp>
      <p:sp>
        <p:nvSpPr>
          <p:cNvPr id="3" name="Content Placeholder 2"/>
          <p:cNvSpPr>
            <a:spLocks noGrp="1"/>
          </p:cNvSpPr>
          <p:nvPr>
            <p:ph idx="1"/>
          </p:nvPr>
        </p:nvSpPr>
        <p:spPr/>
        <p:txBody>
          <a:bodyPr/>
          <a:lstStyle/>
          <a:p>
            <a:r>
              <a:rPr lang="en-US" dirty="0" smtClean="0"/>
              <a:t>Contamination is measured on a single-layer protective clothing in excess of 10,000 d/m per 100 cm</a:t>
            </a:r>
            <a:r>
              <a:rPr lang="en-US" baseline="30000" dirty="0" smtClean="0"/>
              <a:t>2</a:t>
            </a:r>
            <a:r>
              <a:rPr lang="en-US" dirty="0" smtClean="0"/>
              <a:t> alpha or 100,000 d/m per 100 cm</a:t>
            </a:r>
            <a:r>
              <a:rPr lang="en-US" baseline="30000" dirty="0" smtClean="0"/>
              <a:t>2</a:t>
            </a:r>
            <a:r>
              <a:rPr lang="en-US" dirty="0" smtClean="0"/>
              <a:t> beta-gamma if respiratory protection is not in use.</a:t>
            </a:r>
          </a:p>
          <a:p>
            <a:endParaRPr lang="en-US" dirty="0" smtClean="0"/>
          </a:p>
          <a:p>
            <a:r>
              <a:rPr lang="en-US" dirty="0" smtClean="0"/>
              <a:t>Contamination is measured on the inner layer of multiple-layer protective clothing in excess of 10,000 d/m per 100 cm</a:t>
            </a:r>
            <a:r>
              <a:rPr lang="en-US" baseline="30000" dirty="0" smtClean="0"/>
              <a:t>2</a:t>
            </a:r>
            <a:r>
              <a:rPr lang="en-US" dirty="0" smtClean="0"/>
              <a:t> alpha or 100,000 d/m per 100 cm</a:t>
            </a:r>
            <a:r>
              <a:rPr lang="en-US" baseline="30000" dirty="0" smtClean="0"/>
              <a:t>2</a:t>
            </a:r>
            <a:r>
              <a:rPr lang="en-US" dirty="0" smtClean="0"/>
              <a:t> beta-gamma if respiratory protection is not in use.</a:t>
            </a:r>
            <a:endParaRPr lang="en-US"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of Intake</a:t>
            </a:r>
            <a:endParaRPr lang="en-US" dirty="0"/>
          </a:p>
        </p:txBody>
      </p:sp>
      <p:sp>
        <p:nvSpPr>
          <p:cNvPr id="3" name="Content Placeholder 2"/>
          <p:cNvSpPr>
            <a:spLocks noGrp="1"/>
          </p:cNvSpPr>
          <p:nvPr>
            <p:ph idx="1"/>
          </p:nvPr>
        </p:nvSpPr>
        <p:spPr/>
        <p:txBody>
          <a:bodyPr>
            <a:normAutofit fontScale="92500"/>
          </a:bodyPr>
          <a:lstStyle/>
          <a:p>
            <a:r>
              <a:rPr lang="en-US" dirty="0" smtClean="0"/>
              <a:t>An unplanned release of radioactive material produces contamination on accessible surfaces in excesses of 1500 d/m per 100 cm</a:t>
            </a:r>
            <a:r>
              <a:rPr lang="en-US" baseline="30000" dirty="0" smtClean="0"/>
              <a:t>2</a:t>
            </a:r>
            <a:r>
              <a:rPr lang="en-US" dirty="0" smtClean="0"/>
              <a:t> alpha or 15,000 d/m per 100 cm</a:t>
            </a:r>
            <a:r>
              <a:rPr lang="en-US" baseline="30000" dirty="0" smtClean="0"/>
              <a:t>2</a:t>
            </a:r>
            <a:r>
              <a:rPr lang="en-US" dirty="0" smtClean="0"/>
              <a:t> beta-gamma if respiratory protection is not in use.</a:t>
            </a:r>
          </a:p>
          <a:p>
            <a:endParaRPr lang="en-US" dirty="0" smtClean="0"/>
          </a:p>
          <a:p>
            <a:r>
              <a:rPr lang="en-US" dirty="0" smtClean="0"/>
              <a:t>Any detectable personal contamination is measured on the hair, face, neck, chest, arms, or hands, or anywhere else on the body in excess of 1000 d/m per 100 cm</a:t>
            </a:r>
            <a:r>
              <a:rPr lang="en-US" baseline="30000" dirty="0" smtClean="0"/>
              <a:t>2</a:t>
            </a:r>
            <a:r>
              <a:rPr lang="en-US" dirty="0" smtClean="0"/>
              <a:t> alpha or 10,000 d/m per 100 cm</a:t>
            </a:r>
            <a:r>
              <a:rPr lang="en-US" baseline="30000" dirty="0" smtClean="0"/>
              <a:t>2</a:t>
            </a:r>
            <a:r>
              <a:rPr lang="en-US" dirty="0" smtClean="0"/>
              <a:t> beta-gamma if respiratory protection is not in use.</a:t>
            </a:r>
          </a:p>
          <a:p>
            <a:endParaRPr lang="en-US"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Bioassay as Indicator</a:t>
            </a:r>
            <a:endParaRPr lang="en-US" dirty="0"/>
          </a:p>
        </p:txBody>
      </p:sp>
      <p:sp>
        <p:nvSpPr>
          <p:cNvPr id="3" name="Content Placeholder 2"/>
          <p:cNvSpPr>
            <a:spLocks noGrp="1"/>
          </p:cNvSpPr>
          <p:nvPr>
            <p:ph idx="1"/>
          </p:nvPr>
        </p:nvSpPr>
        <p:spPr/>
        <p:txBody>
          <a:bodyPr/>
          <a:lstStyle/>
          <a:p>
            <a:r>
              <a:rPr lang="en-US" dirty="0" smtClean="0"/>
              <a:t>A bioassay result value greater than the detection level may mean:</a:t>
            </a:r>
          </a:p>
          <a:p>
            <a:pPr lvl="1"/>
            <a:r>
              <a:rPr lang="en-US" dirty="0" smtClean="0"/>
              <a:t>The individual is carrying activity from a legacy intake.</a:t>
            </a:r>
          </a:p>
          <a:p>
            <a:pPr lvl="1"/>
            <a:r>
              <a:rPr lang="en-US" dirty="0" smtClean="0"/>
              <a:t>The individual had an intake from non-work-related activities (eating deer meat, drinking water…).</a:t>
            </a:r>
          </a:p>
          <a:p>
            <a:pPr lvl="1"/>
            <a:r>
              <a:rPr lang="en-US" dirty="0" smtClean="0"/>
              <a:t>The individual “crapped up” his sample.</a:t>
            </a:r>
          </a:p>
          <a:p>
            <a:pPr lvl="1"/>
            <a:r>
              <a:rPr lang="en-US" dirty="0" smtClean="0"/>
              <a:t>You are at the pointy end of the Gaussian curve.</a:t>
            </a:r>
          </a:p>
        </p:txBody>
      </p:sp>
      <p:sp>
        <p:nvSpPr>
          <p:cNvPr id="4" name="TextBox 3"/>
          <p:cNvSpPr txBox="1"/>
          <p:nvPr/>
        </p:nvSpPr>
        <p:spPr>
          <a:xfrm>
            <a:off x="2209800" y="5715000"/>
            <a:ext cx="4572000" cy="461665"/>
          </a:xfrm>
          <a:prstGeom prst="rect">
            <a:avLst/>
          </a:prstGeom>
          <a:noFill/>
        </p:spPr>
        <p:txBody>
          <a:bodyPr wrap="square" rtlCol="0">
            <a:spAutoFit/>
          </a:bodyPr>
          <a:lstStyle/>
          <a:p>
            <a:r>
              <a:rPr lang="en-US" sz="2400" dirty="0" smtClean="0">
                <a:latin typeface="Garamond" pitchFamily="18" charset="0"/>
              </a:rPr>
              <a:t>Or… that he actually had an intake!!!</a:t>
            </a:r>
            <a:endParaRPr lang="en-US" sz="2400" dirty="0">
              <a:latin typeface="Garamond" pitchFamily="18"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Workplace Monitoring and Control</a:t>
            </a:r>
            <a:endParaRPr lang="en-US" dirty="0"/>
          </a:p>
        </p:txBody>
      </p:sp>
      <p:sp>
        <p:nvSpPr>
          <p:cNvPr id="4" name="TextBox 3"/>
          <p:cNvSpPr txBox="1"/>
          <p:nvPr/>
        </p:nvSpPr>
        <p:spPr>
          <a:xfrm>
            <a:off x="1447800" y="2743200"/>
            <a:ext cx="6324600" cy="2246769"/>
          </a:xfrm>
          <a:prstGeom prst="rect">
            <a:avLst/>
          </a:prstGeom>
          <a:noFill/>
        </p:spPr>
        <p:txBody>
          <a:bodyPr wrap="square" rtlCol="0">
            <a:spAutoFit/>
          </a:bodyPr>
          <a:lstStyle/>
          <a:p>
            <a:r>
              <a:rPr lang="en-US" sz="2800" dirty="0" smtClean="0">
                <a:latin typeface="Garamond" pitchFamily="18" charset="0"/>
              </a:rPr>
              <a:t>If your workplace monitoring and control processes are effective, you should already know that this individual probably has had an intake and have made changes to that person’s bioassay protocol accordingly.</a:t>
            </a:r>
            <a:endParaRPr lang="en-US" sz="2800" dirty="0">
              <a:latin typeface="Garamond" pitchFamily="18" charset="0"/>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dirty="0"/>
              <a:t>Confirmed Intake</a:t>
            </a:r>
          </a:p>
        </p:txBody>
      </p:sp>
      <p:sp>
        <p:nvSpPr>
          <p:cNvPr id="160771" name="Rectangle 3"/>
          <p:cNvSpPr>
            <a:spLocks noGrp="1" noChangeArrowheads="1"/>
          </p:cNvSpPr>
          <p:nvPr>
            <p:ph idx="1"/>
          </p:nvPr>
        </p:nvSpPr>
        <p:spPr/>
        <p:txBody>
          <a:bodyPr/>
          <a:lstStyle/>
          <a:p>
            <a:r>
              <a:rPr lang="en-US" dirty="0">
                <a:effectLst/>
              </a:rPr>
              <a:t>So when is it officially an intake?</a:t>
            </a:r>
          </a:p>
          <a:p>
            <a:pPr lvl="1"/>
            <a:r>
              <a:rPr lang="en-US" dirty="0">
                <a:effectLst/>
              </a:rPr>
              <a:t>One strike rule</a:t>
            </a:r>
          </a:p>
          <a:p>
            <a:pPr lvl="1"/>
            <a:r>
              <a:rPr lang="en-US" dirty="0">
                <a:effectLst/>
              </a:rPr>
              <a:t>Two strike rule</a:t>
            </a:r>
          </a:p>
          <a:p>
            <a:pPr lvl="1"/>
            <a:r>
              <a:rPr lang="en-US" dirty="0">
                <a:effectLst/>
              </a:rPr>
              <a:t>Bayesian criteria</a:t>
            </a:r>
          </a:p>
          <a:p>
            <a:endParaRPr lang="en-US" dirty="0" smtClean="0">
              <a:effectLst/>
            </a:endParaRPr>
          </a:p>
          <a:p>
            <a:r>
              <a:rPr lang="en-US" dirty="0" smtClean="0">
                <a:effectLst/>
              </a:rPr>
              <a:t>You </a:t>
            </a:r>
            <a:r>
              <a:rPr lang="en-US" dirty="0">
                <a:effectLst/>
              </a:rPr>
              <a:t>are responsible for developing </a:t>
            </a:r>
            <a:r>
              <a:rPr lang="en-US" dirty="0" smtClean="0">
                <a:effectLst/>
              </a:rPr>
              <a:t>and implementing </a:t>
            </a:r>
            <a:r>
              <a:rPr lang="en-US" dirty="0">
                <a:effectLst/>
              </a:rPr>
              <a:t>the technical basis used to confirm </a:t>
            </a:r>
            <a:r>
              <a:rPr lang="en-US" dirty="0" smtClean="0">
                <a:effectLst/>
              </a:rPr>
              <a:t>an intake</a:t>
            </a:r>
            <a:r>
              <a:rPr lang="en-US" sz="3600" dirty="0" smtClean="0"/>
              <a:t>.</a:t>
            </a:r>
            <a:endParaRPr lang="en-US" dirty="0">
              <a:effectLst/>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dirty="0" smtClean="0"/>
              <a:t>Minimum Detectable Dose (MDD)</a:t>
            </a:r>
            <a:endParaRPr lang="en-US" dirty="0"/>
          </a:p>
        </p:txBody>
      </p:sp>
      <p:sp>
        <p:nvSpPr>
          <p:cNvPr id="116739" name="Rectangle 3"/>
          <p:cNvSpPr>
            <a:spLocks noGrp="1" noChangeArrowheads="1"/>
          </p:cNvSpPr>
          <p:nvPr>
            <p:ph idx="1"/>
          </p:nvPr>
        </p:nvSpPr>
        <p:spPr/>
        <p:txBody>
          <a:bodyPr/>
          <a:lstStyle/>
          <a:p>
            <a:pPr>
              <a:lnSpc>
                <a:spcPct val="90000"/>
              </a:lnSpc>
            </a:pPr>
            <a:r>
              <a:rPr lang="en-US" dirty="0">
                <a:effectLst/>
              </a:rPr>
              <a:t>MDD is used to gauge the ability of a given bioassay program to detect an intake of a specific radioactive material</a:t>
            </a:r>
          </a:p>
          <a:p>
            <a:pPr lvl="1">
              <a:lnSpc>
                <a:spcPct val="90000"/>
              </a:lnSpc>
            </a:pPr>
            <a:r>
              <a:rPr lang="en-US" dirty="0">
                <a:effectLst/>
              </a:rPr>
              <a:t>Used as an aid in the design of bioassay programs</a:t>
            </a:r>
          </a:p>
          <a:p>
            <a:pPr lvl="1">
              <a:lnSpc>
                <a:spcPct val="90000"/>
              </a:lnSpc>
            </a:pPr>
            <a:r>
              <a:rPr lang="en-US" dirty="0">
                <a:effectLst/>
              </a:rPr>
              <a:t>Is </a:t>
            </a:r>
            <a:r>
              <a:rPr lang="en-US" u="sng" dirty="0">
                <a:effectLst/>
              </a:rPr>
              <a:t>not</a:t>
            </a:r>
            <a:r>
              <a:rPr lang="en-US" dirty="0">
                <a:effectLst/>
              </a:rPr>
              <a:t> used to assign a dose that may have occurred but was undetected</a:t>
            </a:r>
          </a:p>
          <a:p>
            <a:pPr>
              <a:lnSpc>
                <a:spcPct val="90000"/>
              </a:lnSpc>
            </a:pPr>
            <a:r>
              <a:rPr lang="en-US" dirty="0">
                <a:effectLst/>
              </a:rPr>
              <a:t>A dose that may have occurred but was undetected and is assigned nevertheless is referred to as a </a:t>
            </a:r>
            <a:r>
              <a:rPr lang="en-US" i="1" u="sng" dirty="0">
                <a:effectLst/>
              </a:rPr>
              <a:t>missed </a:t>
            </a:r>
            <a:r>
              <a:rPr lang="en-US" i="1" u="sng" dirty="0" smtClean="0">
                <a:effectLst/>
              </a:rPr>
              <a:t>dose</a:t>
            </a:r>
          </a:p>
          <a:p>
            <a:pPr>
              <a:lnSpc>
                <a:spcPct val="90000"/>
              </a:lnSpc>
            </a:pPr>
            <a:r>
              <a:rPr lang="en-US" dirty="0" smtClean="0">
                <a:effectLst/>
              </a:rPr>
              <a:t>MDD can help qualify a “negative” bioassay result.</a:t>
            </a:r>
            <a:endParaRPr lang="en-US" dirty="0">
              <a:effectLst/>
            </a:endParaRPr>
          </a:p>
          <a:p>
            <a:pPr>
              <a:lnSpc>
                <a:spcPct val="90000"/>
              </a:lnSpc>
            </a:pPr>
            <a:endParaRPr lang="en-US" dirty="0">
              <a:effectLst/>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smtClean="0"/>
              <a:t>MDD Calculation</a:t>
            </a:r>
            <a:endParaRPr lang="en-US" dirty="0"/>
          </a:p>
        </p:txBody>
      </p:sp>
      <p:graphicFrame>
        <p:nvGraphicFramePr>
          <p:cNvPr id="143363" name="Object 3"/>
          <p:cNvGraphicFramePr>
            <a:graphicFrameLocks noChangeAspect="1"/>
          </p:cNvGraphicFramePr>
          <p:nvPr/>
        </p:nvGraphicFramePr>
        <p:xfrm>
          <a:off x="2438400" y="2971800"/>
          <a:ext cx="4419600" cy="1304925"/>
        </p:xfrm>
        <a:graphic>
          <a:graphicData uri="http://schemas.openxmlformats.org/presentationml/2006/ole">
            <mc:AlternateContent xmlns:mc="http://schemas.openxmlformats.org/markup-compatibility/2006">
              <mc:Choice xmlns:v="urn:schemas-microsoft-com:vml" Requires="v">
                <p:oleObj spid="_x0000_s143376" name="Equation" r:id="rId3" imgW="1549080" imgH="457200" progId="">
                  <p:embed/>
                </p:oleObj>
              </mc:Choice>
              <mc:Fallback>
                <p:oleObj name="Equation" r:id="rId3" imgW="1549080" imgH="457200" progId="">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invGray">
                      <a:xfrm>
                        <a:off x="2438400" y="2971800"/>
                        <a:ext cx="44196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60" name="Rectangle 8"/>
          <p:cNvSpPr>
            <a:spLocks noGrp="1" noChangeArrowheads="1"/>
          </p:cNvSpPr>
          <p:nvPr>
            <p:ph type="title"/>
          </p:nvPr>
        </p:nvSpPr>
        <p:spPr/>
        <p:txBody>
          <a:bodyPr/>
          <a:lstStyle/>
          <a:p>
            <a:r>
              <a:rPr lang="en-US"/>
              <a:t>MDD vs Investigation Level</a:t>
            </a:r>
          </a:p>
        </p:txBody>
      </p:sp>
      <p:sp>
        <p:nvSpPr>
          <p:cNvPr id="151559" name="Rectangle 7"/>
          <p:cNvSpPr>
            <a:spLocks noGrp="1" noChangeArrowheads="1"/>
          </p:cNvSpPr>
          <p:nvPr>
            <p:ph idx="1"/>
          </p:nvPr>
        </p:nvSpPr>
        <p:spPr/>
        <p:txBody>
          <a:bodyPr/>
          <a:lstStyle/>
          <a:p>
            <a:r>
              <a:rPr lang="en-US"/>
              <a:t>The MDD is much less than the IL</a:t>
            </a:r>
          </a:p>
          <a:p>
            <a:pPr lvl="1"/>
            <a:r>
              <a:rPr lang="en-US"/>
              <a:t>this is good</a:t>
            </a:r>
          </a:p>
          <a:p>
            <a:r>
              <a:rPr lang="en-US"/>
              <a:t>The MDD is more than the IL but below the regulatory limit</a:t>
            </a:r>
          </a:p>
          <a:p>
            <a:pPr lvl="1"/>
            <a:r>
              <a:rPr lang="en-US"/>
              <a:t>this is not as good, but still OK</a:t>
            </a:r>
          </a:p>
          <a:p>
            <a:pPr lvl="1"/>
            <a:r>
              <a:rPr lang="en-US"/>
              <a:t>might require compensatory actions</a:t>
            </a:r>
          </a:p>
          <a:p>
            <a:r>
              <a:rPr lang="en-US"/>
              <a:t>The MDD is above the regulatory limit</a:t>
            </a:r>
          </a:p>
          <a:p>
            <a:pPr lvl="1"/>
            <a:r>
              <a:rPr lang="en-US"/>
              <a:t>this is a problem</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a:t>Conclusions About Programs</a:t>
            </a:r>
          </a:p>
        </p:txBody>
      </p:sp>
      <p:sp>
        <p:nvSpPr>
          <p:cNvPr id="35843" name="Rectangle 3"/>
          <p:cNvSpPr>
            <a:spLocks noGrp="1" noChangeArrowheads="1"/>
          </p:cNvSpPr>
          <p:nvPr>
            <p:ph idx="1"/>
          </p:nvPr>
        </p:nvSpPr>
        <p:spPr/>
        <p:txBody>
          <a:bodyPr>
            <a:normAutofit lnSpcReduction="10000"/>
          </a:bodyPr>
          <a:lstStyle/>
          <a:p>
            <a:pPr>
              <a:lnSpc>
                <a:spcPct val="90000"/>
              </a:lnSpc>
            </a:pPr>
            <a:r>
              <a:rPr lang="en-US" dirty="0">
                <a:effectLst/>
              </a:rPr>
              <a:t>The routine bioassay program for </a:t>
            </a:r>
            <a:r>
              <a:rPr lang="en-US" dirty="0" smtClean="0">
                <a:effectLst/>
              </a:rPr>
              <a:t>typical high-energy gamma emitting radionuclides </a:t>
            </a:r>
            <a:r>
              <a:rPr lang="en-US" dirty="0">
                <a:effectLst/>
              </a:rPr>
              <a:t>can be used </a:t>
            </a:r>
            <a:r>
              <a:rPr lang="en-US" u="sng" dirty="0">
                <a:effectLst/>
              </a:rPr>
              <a:t>by itself</a:t>
            </a:r>
            <a:r>
              <a:rPr lang="en-US" dirty="0">
                <a:effectLst/>
              </a:rPr>
              <a:t> to detect doses at the monitoring level </a:t>
            </a:r>
          </a:p>
          <a:p>
            <a:pPr lvl="1">
              <a:lnSpc>
                <a:spcPct val="90000"/>
              </a:lnSpc>
            </a:pPr>
            <a:r>
              <a:rPr lang="en-US" dirty="0">
                <a:effectLst/>
              </a:rPr>
              <a:t>This is clearly where you want to be</a:t>
            </a:r>
          </a:p>
          <a:p>
            <a:pPr>
              <a:lnSpc>
                <a:spcPct val="90000"/>
              </a:lnSpc>
            </a:pPr>
            <a:r>
              <a:rPr lang="en-US" dirty="0">
                <a:effectLst/>
              </a:rPr>
              <a:t>The routine bioassay program for </a:t>
            </a:r>
            <a:r>
              <a:rPr lang="en-US" dirty="0" smtClean="0"/>
              <a:t>some actinides (t</a:t>
            </a:r>
            <a:r>
              <a:rPr lang="en-US" dirty="0" smtClean="0">
                <a:effectLst/>
              </a:rPr>
              <a:t>ype </a:t>
            </a:r>
            <a:r>
              <a:rPr lang="en-US" dirty="0">
                <a:effectLst/>
              </a:rPr>
              <a:t>S </a:t>
            </a:r>
            <a:r>
              <a:rPr lang="en-US" dirty="0" smtClean="0">
                <a:effectLst/>
              </a:rPr>
              <a:t>Pu-239) cannot </a:t>
            </a:r>
            <a:r>
              <a:rPr lang="en-US" u="sng" dirty="0">
                <a:effectLst/>
              </a:rPr>
              <a:t>by itself</a:t>
            </a:r>
            <a:r>
              <a:rPr lang="en-US" dirty="0">
                <a:effectLst/>
              </a:rPr>
              <a:t> be used to detect doses at the monitoring level and, even worse, cannot </a:t>
            </a:r>
            <a:r>
              <a:rPr lang="en-US" u="sng" dirty="0">
                <a:effectLst/>
              </a:rPr>
              <a:t>by itself</a:t>
            </a:r>
            <a:r>
              <a:rPr lang="en-US" dirty="0">
                <a:effectLst/>
              </a:rPr>
              <a:t> be used to demonstrate compliance with the annual dose limit of 0.05 </a:t>
            </a:r>
            <a:r>
              <a:rPr lang="en-US" dirty="0" err="1">
                <a:effectLst/>
              </a:rPr>
              <a:t>Sv</a:t>
            </a:r>
            <a:endParaRPr lang="en-US" dirty="0">
              <a:effectLst/>
            </a:endParaRPr>
          </a:p>
          <a:p>
            <a:pPr lvl="1">
              <a:lnSpc>
                <a:spcPct val="90000"/>
              </a:lnSpc>
            </a:pPr>
            <a:r>
              <a:rPr lang="en-US" dirty="0">
                <a:effectLst/>
              </a:rPr>
              <a:t>Take “Defense in Depth” approach</a:t>
            </a:r>
          </a:p>
          <a:p>
            <a:pPr lvl="1">
              <a:lnSpc>
                <a:spcPct val="90000"/>
              </a:lnSpc>
            </a:pPr>
            <a:r>
              <a:rPr lang="en-US" dirty="0">
                <a:effectLst/>
              </a:rPr>
              <a:t>Use alternate bioassay methods to lower the MDD</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dirty="0"/>
              <a:t>Defense in Depth</a:t>
            </a:r>
          </a:p>
        </p:txBody>
      </p:sp>
      <p:sp>
        <p:nvSpPr>
          <p:cNvPr id="191491" name="Rectangle 3"/>
          <p:cNvSpPr>
            <a:spLocks noGrp="1" noChangeArrowheads="1"/>
          </p:cNvSpPr>
          <p:nvPr>
            <p:ph idx="1"/>
          </p:nvPr>
        </p:nvSpPr>
        <p:spPr/>
        <p:txBody>
          <a:bodyPr/>
          <a:lstStyle/>
          <a:p>
            <a:r>
              <a:rPr lang="en-US" dirty="0"/>
              <a:t>Keep workers and radioactive materials apart</a:t>
            </a:r>
          </a:p>
          <a:p>
            <a:endParaRPr lang="en-US" dirty="0" smtClean="0"/>
          </a:p>
          <a:p>
            <a:r>
              <a:rPr lang="en-US" dirty="0" smtClean="0"/>
              <a:t>Have </a:t>
            </a:r>
            <a:r>
              <a:rPr lang="en-US" dirty="0"/>
              <a:t>systems in place to tell you when they inadvertently get together</a:t>
            </a:r>
          </a:p>
          <a:p>
            <a:endParaRPr lang="en-US" dirty="0" smtClean="0"/>
          </a:p>
          <a:p>
            <a:r>
              <a:rPr lang="en-US" dirty="0" smtClean="0"/>
              <a:t>Invoke </a:t>
            </a:r>
            <a:r>
              <a:rPr lang="en-US" dirty="0"/>
              <a:t>special bioassay programs to detect and assess the intake and dose</a:t>
            </a:r>
          </a:p>
          <a:p>
            <a:endParaRPr lang="en-US" dirty="0"/>
          </a:p>
          <a:p>
            <a:endParaRPr 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7" name="Rectangle 5"/>
          <p:cNvSpPr>
            <a:spLocks noGrp="1" noChangeArrowheads="1"/>
          </p:cNvSpPr>
          <p:nvPr>
            <p:ph type="title"/>
          </p:nvPr>
        </p:nvSpPr>
        <p:spPr>
          <a:xfrm>
            <a:off x="457200" y="381000"/>
            <a:ext cx="8229600" cy="914400"/>
          </a:xfrm>
        </p:spPr>
        <p:txBody>
          <a:bodyPr/>
          <a:lstStyle/>
          <a:p>
            <a:r>
              <a:rPr lang="en-US"/>
              <a:t>To lower the MDD we must</a:t>
            </a:r>
          </a:p>
        </p:txBody>
      </p:sp>
      <p:sp>
        <p:nvSpPr>
          <p:cNvPr id="131075" name="Rectangle 3"/>
          <p:cNvSpPr>
            <a:spLocks noGrp="1" noChangeArrowheads="1"/>
          </p:cNvSpPr>
          <p:nvPr>
            <p:ph type="body" sz="half" idx="1"/>
          </p:nvPr>
        </p:nvSpPr>
        <p:spPr>
          <a:xfrm>
            <a:off x="228600" y="1981200"/>
            <a:ext cx="6781800" cy="4648200"/>
          </a:xfrm>
        </p:spPr>
        <p:txBody>
          <a:bodyPr/>
          <a:lstStyle/>
          <a:p>
            <a:r>
              <a:rPr lang="en-US" dirty="0">
                <a:effectLst/>
              </a:rPr>
              <a:t>Lower the MDA</a:t>
            </a:r>
          </a:p>
          <a:p>
            <a:pPr lvl="1"/>
            <a:r>
              <a:rPr lang="en-US" dirty="0">
                <a:effectLst/>
              </a:rPr>
              <a:t>Mass spectrometry</a:t>
            </a:r>
          </a:p>
          <a:p>
            <a:pPr lvl="1"/>
            <a:r>
              <a:rPr lang="en-US" dirty="0">
                <a:effectLst/>
              </a:rPr>
              <a:t>Fission Track</a:t>
            </a:r>
          </a:p>
          <a:p>
            <a:r>
              <a:rPr lang="en-US" dirty="0">
                <a:effectLst/>
              </a:rPr>
              <a:t>Increase the IRF</a:t>
            </a:r>
          </a:p>
          <a:p>
            <a:pPr lvl="1"/>
            <a:r>
              <a:rPr lang="en-US" dirty="0">
                <a:effectLst/>
              </a:rPr>
              <a:t>Fecal sampling</a:t>
            </a:r>
          </a:p>
          <a:p>
            <a:pPr lvl="1"/>
            <a:r>
              <a:rPr lang="en-US" dirty="0">
                <a:effectLst/>
              </a:rPr>
              <a:t>PAS</a:t>
            </a:r>
          </a:p>
          <a:p>
            <a:pPr lvl="1"/>
            <a:r>
              <a:rPr lang="en-US" dirty="0">
                <a:effectLst/>
              </a:rPr>
              <a:t>Shorten the time between the intake and the collection of the sample</a:t>
            </a:r>
          </a:p>
          <a:p>
            <a:pPr lvl="1"/>
            <a:endParaRPr lang="en-US" dirty="0">
              <a:effectLst/>
            </a:endParaRPr>
          </a:p>
        </p:txBody>
      </p:sp>
      <p:graphicFrame>
        <p:nvGraphicFramePr>
          <p:cNvPr id="131076" name="Object 4"/>
          <p:cNvGraphicFramePr>
            <a:graphicFrameLocks noGrp="1" noChangeAspect="1"/>
          </p:cNvGraphicFramePr>
          <p:nvPr>
            <p:ph sz="half" idx="2"/>
          </p:nvPr>
        </p:nvGraphicFramePr>
        <p:xfrm>
          <a:off x="4038600" y="2514600"/>
          <a:ext cx="4419600" cy="1304925"/>
        </p:xfrm>
        <a:graphic>
          <a:graphicData uri="http://schemas.openxmlformats.org/presentationml/2006/ole">
            <mc:AlternateContent xmlns:mc="http://schemas.openxmlformats.org/markup-compatibility/2006">
              <mc:Choice xmlns:v="urn:schemas-microsoft-com:vml" Requires="v">
                <p:oleObj spid="_x0000_s142351" name="Equation" r:id="rId4" imgW="1549080" imgH="457200" progId="">
                  <p:embed/>
                </p:oleObj>
              </mc:Choice>
              <mc:Fallback>
                <p:oleObj name="Equation" r:id="rId4" imgW="1549080" imgH="45720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invGray">
                      <a:xfrm>
                        <a:off x="4038600" y="2514600"/>
                        <a:ext cx="4419600" cy="1304925"/>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Word on Missed Dose</a:t>
            </a:r>
            <a:endParaRPr lang="en-US" dirty="0"/>
          </a:p>
        </p:txBody>
      </p:sp>
      <p:sp>
        <p:nvSpPr>
          <p:cNvPr id="7" name="Text Placeholder 6"/>
          <p:cNvSpPr>
            <a:spLocks noGrp="1"/>
          </p:cNvSpPr>
          <p:nvPr>
            <p:ph type="body" sz="half" idx="1"/>
          </p:nvPr>
        </p:nvSpPr>
        <p:spPr/>
        <p:txBody>
          <a:bodyPr/>
          <a:lstStyle/>
          <a:p>
            <a:r>
              <a:rPr lang="en-US" dirty="0" smtClean="0"/>
              <a:t>Uranium background – 0.1 </a:t>
            </a:r>
            <a:r>
              <a:rPr lang="el-GR" dirty="0" smtClean="0"/>
              <a:t>μ</a:t>
            </a:r>
            <a:r>
              <a:rPr lang="en-US" dirty="0" smtClean="0"/>
              <a:t>g/l</a:t>
            </a:r>
          </a:p>
          <a:p>
            <a:r>
              <a:rPr lang="en-US" dirty="0" smtClean="0"/>
              <a:t>Additional intake of depleted uranium</a:t>
            </a:r>
          </a:p>
          <a:p>
            <a:endParaRPr lang="en-US" dirty="0" smtClean="0"/>
          </a:p>
          <a:p>
            <a:r>
              <a:rPr lang="en-US" dirty="0" smtClean="0"/>
              <a:t>What would you do for natural?</a:t>
            </a:r>
            <a:endParaRPr lang="en-US" dirty="0"/>
          </a:p>
        </p:txBody>
      </p:sp>
      <p:graphicFrame>
        <p:nvGraphicFramePr>
          <p:cNvPr id="6" name="Content Placeholder 5"/>
          <p:cNvGraphicFramePr>
            <a:graphicFrameLocks noGrp="1"/>
          </p:cNvGraphicFramePr>
          <p:nvPr>
            <p:ph sz="half" idx="2"/>
          </p:nvPr>
        </p:nvGraphicFramePr>
        <p:xfrm>
          <a:off x="2209800" y="4191000"/>
          <a:ext cx="4491614" cy="1483360"/>
        </p:xfrm>
        <a:graphic>
          <a:graphicData uri="http://schemas.openxmlformats.org/drawingml/2006/table">
            <a:tbl>
              <a:tblPr firstRow="1" bandRow="1">
                <a:tableStyleId>{5C22544A-7EE6-4342-B048-85BDC9FD1C3A}</a:tableStyleId>
              </a:tblPr>
              <a:tblGrid>
                <a:gridCol w="1031538"/>
                <a:gridCol w="1603038"/>
                <a:gridCol w="1857038"/>
              </a:tblGrid>
              <a:tr h="370840">
                <a:tc>
                  <a:txBody>
                    <a:bodyPr/>
                    <a:lstStyle/>
                    <a:p>
                      <a:r>
                        <a:rPr lang="en-US" dirty="0" smtClean="0"/>
                        <a:t>Class</a:t>
                      </a:r>
                      <a:endParaRPr lang="en-US" dirty="0"/>
                    </a:p>
                  </a:txBody>
                  <a:tcPr marL="179219" marR="179219"/>
                </a:tc>
                <a:tc>
                  <a:txBody>
                    <a:bodyPr/>
                    <a:lstStyle/>
                    <a:p>
                      <a:r>
                        <a:rPr lang="en-US" dirty="0" smtClean="0"/>
                        <a:t>2-day MDD</a:t>
                      </a:r>
                      <a:endParaRPr lang="en-US" dirty="0"/>
                    </a:p>
                  </a:txBody>
                  <a:tcPr marL="179219" marR="179219"/>
                </a:tc>
                <a:tc>
                  <a:txBody>
                    <a:bodyPr/>
                    <a:lstStyle/>
                    <a:p>
                      <a:r>
                        <a:rPr lang="en-US" dirty="0" smtClean="0"/>
                        <a:t>180-day MDD</a:t>
                      </a:r>
                      <a:endParaRPr lang="en-US" dirty="0"/>
                    </a:p>
                  </a:txBody>
                  <a:tcPr marL="179219" marR="179219"/>
                </a:tc>
              </a:tr>
              <a:tr h="370840">
                <a:tc>
                  <a:txBody>
                    <a:bodyPr/>
                    <a:lstStyle/>
                    <a:p>
                      <a:r>
                        <a:rPr lang="en-US" dirty="0" smtClean="0"/>
                        <a:t>F</a:t>
                      </a:r>
                      <a:endParaRPr lang="en-US" dirty="0"/>
                    </a:p>
                  </a:txBody>
                  <a:tcPr marL="179219" marR="179219"/>
                </a:tc>
                <a:tc>
                  <a:txBody>
                    <a:bodyPr/>
                    <a:lstStyle/>
                    <a:p>
                      <a:r>
                        <a:rPr lang="en-US" dirty="0" smtClean="0"/>
                        <a:t>1.5</a:t>
                      </a:r>
                      <a:r>
                        <a:rPr lang="en-US" baseline="0" dirty="0" smtClean="0"/>
                        <a:t> </a:t>
                      </a:r>
                      <a:r>
                        <a:rPr lang="en-US" baseline="0" dirty="0" err="1" smtClean="0"/>
                        <a:t>mrem</a:t>
                      </a:r>
                      <a:endParaRPr lang="en-US" dirty="0"/>
                    </a:p>
                  </a:txBody>
                  <a:tcPr marL="179219" marR="179219"/>
                </a:tc>
                <a:tc>
                  <a:txBody>
                    <a:bodyPr/>
                    <a:lstStyle/>
                    <a:p>
                      <a:r>
                        <a:rPr lang="en-US" dirty="0" smtClean="0"/>
                        <a:t>75 </a:t>
                      </a:r>
                      <a:r>
                        <a:rPr lang="en-US" dirty="0" err="1" smtClean="0"/>
                        <a:t>mrem</a:t>
                      </a:r>
                      <a:endParaRPr lang="en-US" dirty="0"/>
                    </a:p>
                  </a:txBody>
                  <a:tcPr marL="179219" marR="179219"/>
                </a:tc>
              </a:tr>
              <a:tr h="370840">
                <a:tc>
                  <a:txBody>
                    <a:bodyPr/>
                    <a:lstStyle/>
                    <a:p>
                      <a:r>
                        <a:rPr lang="en-US" dirty="0" smtClean="0"/>
                        <a:t>M</a:t>
                      </a:r>
                      <a:endParaRPr lang="en-US" dirty="0"/>
                    </a:p>
                  </a:txBody>
                  <a:tcPr marL="179219" marR="179219"/>
                </a:tc>
                <a:tc>
                  <a:txBody>
                    <a:bodyPr/>
                    <a:lstStyle/>
                    <a:p>
                      <a:r>
                        <a:rPr lang="en-US" dirty="0" smtClean="0"/>
                        <a:t>2.4</a:t>
                      </a:r>
                      <a:r>
                        <a:rPr lang="en-US" baseline="0" dirty="0" smtClean="0"/>
                        <a:t> </a:t>
                      </a:r>
                      <a:r>
                        <a:rPr lang="en-US" baseline="0" dirty="0" err="1" smtClean="0"/>
                        <a:t>mrem</a:t>
                      </a:r>
                      <a:endParaRPr lang="en-US" dirty="0"/>
                    </a:p>
                  </a:txBody>
                  <a:tcPr marL="179219" marR="179219"/>
                </a:tc>
                <a:tc>
                  <a:txBody>
                    <a:bodyPr/>
                    <a:lstStyle/>
                    <a:p>
                      <a:r>
                        <a:rPr lang="en-US" dirty="0" smtClean="0"/>
                        <a:t>200 </a:t>
                      </a:r>
                      <a:r>
                        <a:rPr lang="en-US" dirty="0" err="1" smtClean="0"/>
                        <a:t>mrem</a:t>
                      </a:r>
                      <a:endParaRPr lang="en-US" dirty="0"/>
                    </a:p>
                  </a:txBody>
                  <a:tcPr marL="179219" marR="179219"/>
                </a:tc>
              </a:tr>
              <a:tr h="370840">
                <a:tc>
                  <a:txBody>
                    <a:bodyPr/>
                    <a:lstStyle/>
                    <a:p>
                      <a:r>
                        <a:rPr lang="en-US" dirty="0" smtClean="0"/>
                        <a:t>S</a:t>
                      </a:r>
                      <a:endParaRPr lang="en-US" dirty="0"/>
                    </a:p>
                  </a:txBody>
                  <a:tcPr marL="179219" marR="179219"/>
                </a:tc>
                <a:tc>
                  <a:txBody>
                    <a:bodyPr/>
                    <a:lstStyle/>
                    <a:p>
                      <a:r>
                        <a:rPr lang="en-US" dirty="0" smtClean="0"/>
                        <a:t>23 </a:t>
                      </a:r>
                      <a:r>
                        <a:rPr lang="en-US" dirty="0" err="1" smtClean="0"/>
                        <a:t>mrem</a:t>
                      </a:r>
                      <a:endParaRPr lang="en-US" dirty="0"/>
                    </a:p>
                  </a:txBody>
                  <a:tcPr marL="179219" marR="179219"/>
                </a:tc>
                <a:tc>
                  <a:txBody>
                    <a:bodyPr/>
                    <a:lstStyle/>
                    <a:p>
                      <a:r>
                        <a:rPr lang="en-US" dirty="0" smtClean="0"/>
                        <a:t>200 </a:t>
                      </a:r>
                      <a:r>
                        <a:rPr lang="en-US" dirty="0" err="1" smtClean="0"/>
                        <a:t>mrem</a:t>
                      </a:r>
                      <a:endParaRPr lang="en-US" dirty="0"/>
                    </a:p>
                  </a:txBody>
                  <a:tcPr marL="179219" marR="179219"/>
                </a:tc>
              </a:tr>
            </a:tbl>
          </a:graphicData>
        </a:graphic>
      </p:graphicFrame>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t>Personal Air Sampling</a:t>
            </a:r>
            <a:endParaRPr lang="en-US" dirty="0"/>
          </a:p>
        </p:txBody>
      </p:sp>
      <p:sp>
        <p:nvSpPr>
          <p:cNvPr id="7" name="Text Placeholder 6"/>
          <p:cNvSpPr>
            <a:spLocks noGrp="1"/>
          </p:cNvSpPr>
          <p:nvPr>
            <p:ph type="body" idx="1"/>
          </p:nvPr>
        </p:nvSpPr>
        <p:spPr/>
        <p:txBody>
          <a:bodyPr/>
          <a:lstStyle/>
          <a:p>
            <a:r>
              <a:rPr lang="en-US" dirty="0" smtClean="0"/>
              <a:t>Intake and Dose Assessment</a:t>
            </a:r>
            <a:endParaRPr lang="en-US"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Calculation of internal dose</a:t>
            </a:r>
            <a:endParaRPr lang="en-US" dirty="0"/>
          </a:p>
        </p:txBody>
      </p:sp>
      <p:sp>
        <p:nvSpPr>
          <p:cNvPr id="5" name="Content Placeholder 4"/>
          <p:cNvSpPr>
            <a:spLocks noGrp="1"/>
          </p:cNvSpPr>
          <p:nvPr>
            <p:ph idx="1"/>
          </p:nvPr>
        </p:nvSpPr>
        <p:spPr/>
        <p:txBody>
          <a:bodyPr/>
          <a:lstStyle/>
          <a:p>
            <a:r>
              <a:rPr lang="en-US" dirty="0" smtClean="0"/>
              <a:t>Three parameters required:</a:t>
            </a:r>
          </a:p>
          <a:p>
            <a:pPr lvl="1"/>
            <a:r>
              <a:rPr lang="en-US" dirty="0" smtClean="0"/>
              <a:t>Measurement</a:t>
            </a:r>
          </a:p>
          <a:p>
            <a:pPr lvl="1"/>
            <a:endParaRPr lang="en-US" dirty="0" smtClean="0"/>
          </a:p>
          <a:p>
            <a:pPr lvl="1"/>
            <a:r>
              <a:rPr lang="en-US" dirty="0" smtClean="0"/>
              <a:t>Dose coefficient (dose conversion factor)</a:t>
            </a:r>
          </a:p>
          <a:p>
            <a:pPr lvl="1"/>
            <a:endParaRPr lang="en-US" dirty="0" smtClean="0"/>
          </a:p>
          <a:p>
            <a:pPr lvl="1"/>
            <a:r>
              <a:rPr lang="en-US" dirty="0" smtClean="0"/>
              <a:t>Intake retention fraction</a:t>
            </a:r>
            <a:endParaRPr lang="en-US"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Intake retention fraction</a:t>
            </a:r>
            <a:endParaRPr lang="en-US" dirty="0"/>
          </a:p>
        </p:txBody>
      </p:sp>
      <p:sp>
        <p:nvSpPr>
          <p:cNvPr id="3" name="Content Placeholder 2"/>
          <p:cNvSpPr>
            <a:spLocks noGrp="1"/>
          </p:cNvSpPr>
          <p:nvPr>
            <p:ph idx="1"/>
          </p:nvPr>
        </p:nvSpPr>
        <p:spPr/>
        <p:txBody>
          <a:bodyPr/>
          <a:lstStyle/>
          <a:p>
            <a:r>
              <a:rPr lang="en-US" dirty="0" smtClean="0"/>
              <a:t>Fraction of intake expected to be present in the “compartment of interest” at the time of measurement.</a:t>
            </a:r>
          </a:p>
          <a:p>
            <a:endParaRPr lang="en-US" dirty="0" smtClean="0"/>
          </a:p>
          <a:p>
            <a:r>
              <a:rPr lang="en-US" dirty="0" smtClean="0"/>
              <a:t>The “compartment of interest” can be:</a:t>
            </a:r>
          </a:p>
          <a:p>
            <a:pPr lvl="1"/>
            <a:r>
              <a:rPr lang="en-US" dirty="0" smtClean="0"/>
              <a:t>Whole-body or fraction (organ/tissue)</a:t>
            </a:r>
          </a:p>
          <a:p>
            <a:pPr lvl="1"/>
            <a:r>
              <a:rPr lang="en-US" dirty="0" smtClean="0"/>
              <a:t>Excreta (urine or feces)</a:t>
            </a:r>
          </a:p>
          <a:p>
            <a:pPr lvl="1"/>
            <a:r>
              <a:rPr lang="en-US" dirty="0" smtClean="0"/>
              <a:t>Air sample!</a:t>
            </a:r>
            <a:endParaRPr lang="en-US"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IRF for air sampler</a:t>
            </a:r>
            <a:endParaRPr lang="en-US" dirty="0"/>
          </a:p>
        </p:txBody>
      </p:sp>
      <p:graphicFrame>
        <p:nvGraphicFramePr>
          <p:cNvPr id="3" name="Object 2"/>
          <p:cNvGraphicFramePr>
            <a:graphicFrameLocks noChangeAspect="1"/>
          </p:cNvGraphicFramePr>
          <p:nvPr/>
        </p:nvGraphicFramePr>
        <p:xfrm>
          <a:off x="1157288" y="2112963"/>
          <a:ext cx="6492875" cy="1571625"/>
        </p:xfrm>
        <a:graphic>
          <a:graphicData uri="http://schemas.openxmlformats.org/presentationml/2006/ole">
            <mc:AlternateContent xmlns:mc="http://schemas.openxmlformats.org/markup-compatibility/2006">
              <mc:Choice xmlns:v="urn:schemas-microsoft-com:vml" Requires="v">
                <p:oleObj spid="_x0000_s160796" name="Equation" r:id="rId3" imgW="1993680" imgH="482400" progId="">
                  <p:embed/>
                </p:oleObj>
              </mc:Choice>
              <mc:Fallback>
                <p:oleObj name="Equation" r:id="rId3" imgW="1993680" imgH="4824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288" y="2112963"/>
                        <a:ext cx="6492875" cy="1571625"/>
                      </a:xfrm>
                      <a:prstGeom prst="rect">
                        <a:avLst/>
                      </a:prstGeom>
                      <a:solidFill>
                        <a:srgbClr val="FFCC00"/>
                      </a:solidFill>
                    </p:spPr>
                  </p:pic>
                </p:oleObj>
              </mc:Fallback>
            </mc:AlternateContent>
          </a:graphicData>
        </a:graphic>
      </p:graphicFrame>
      <p:graphicFrame>
        <p:nvGraphicFramePr>
          <p:cNvPr id="4" name="Object 3"/>
          <p:cNvGraphicFramePr>
            <a:graphicFrameLocks noChangeAspect="1"/>
          </p:cNvGraphicFramePr>
          <p:nvPr/>
        </p:nvGraphicFramePr>
        <p:xfrm>
          <a:off x="2895600" y="4191000"/>
          <a:ext cx="2989006" cy="1219200"/>
        </p:xfrm>
        <a:graphic>
          <a:graphicData uri="http://schemas.openxmlformats.org/presentationml/2006/ole">
            <mc:AlternateContent xmlns:mc="http://schemas.openxmlformats.org/markup-compatibility/2006">
              <mc:Choice xmlns:v="urn:schemas-microsoft-com:vml" Requires="v">
                <p:oleObj spid="_x0000_s160797" name="Equation" r:id="rId5" imgW="965160" imgH="393480" progId="Equation.3">
                  <p:embed/>
                </p:oleObj>
              </mc:Choice>
              <mc:Fallback>
                <p:oleObj name="Equation" r:id="rId5" imgW="965160" imgH="393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4191000"/>
                        <a:ext cx="2989006" cy="1219200"/>
                      </a:xfrm>
                      <a:prstGeom prst="rect">
                        <a:avLst/>
                      </a:prstGeom>
                      <a:solidFill>
                        <a:srgbClr val="00FF00"/>
                      </a:solidFill>
                    </p:spPr>
                  </p:pic>
                </p:oleObj>
              </mc:Fallback>
            </mc:AlternateContent>
          </a:graphicData>
        </a:graphic>
      </p:graphicFrame>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IRF comparisons</a:t>
            </a:r>
            <a:endParaRPr lang="en-US" dirty="0"/>
          </a:p>
        </p:txBody>
      </p:sp>
      <p:graphicFrame>
        <p:nvGraphicFramePr>
          <p:cNvPr id="4" name="Content Placeholder 3"/>
          <p:cNvGraphicFramePr>
            <a:graphicFrameLocks noGrp="1"/>
          </p:cNvGraphicFramePr>
          <p:nvPr>
            <p:ph idx="1"/>
          </p:nvPr>
        </p:nvGraphicFramePr>
        <p:xfrm>
          <a:off x="1219200" y="2209800"/>
          <a:ext cx="6032500" cy="2966720"/>
        </p:xfrm>
        <a:graphic>
          <a:graphicData uri="http://schemas.openxmlformats.org/drawingml/2006/table">
            <a:tbl>
              <a:tblPr firstRow="1" bandRow="1">
                <a:tableStyleId>{08FB837D-C827-4EFA-A057-4D05807E0F7C}</a:tableStyleId>
              </a:tblPr>
              <a:tblGrid>
                <a:gridCol w="1071880"/>
                <a:gridCol w="855980"/>
                <a:gridCol w="1313180"/>
                <a:gridCol w="1490980"/>
                <a:gridCol w="1300480"/>
              </a:tblGrid>
              <a:tr h="370840">
                <a:tc>
                  <a:txBody>
                    <a:bodyPr/>
                    <a:lstStyle/>
                    <a:p>
                      <a:pPr algn="ctr"/>
                      <a:r>
                        <a:rPr lang="en-US" dirty="0" smtClean="0"/>
                        <a:t>Nuclide</a:t>
                      </a:r>
                      <a:endParaRPr lang="en-US" dirty="0"/>
                    </a:p>
                  </a:txBody>
                  <a:tcPr/>
                </a:tc>
                <a:tc>
                  <a:txBody>
                    <a:bodyPr/>
                    <a:lstStyle/>
                    <a:p>
                      <a:pPr algn="ctr"/>
                      <a:r>
                        <a:rPr lang="en-US" dirty="0" smtClean="0"/>
                        <a:t>Class</a:t>
                      </a:r>
                      <a:endParaRPr lang="en-US" dirty="0"/>
                    </a:p>
                  </a:txBody>
                  <a:tcPr/>
                </a:tc>
                <a:tc>
                  <a:txBody>
                    <a:bodyPr/>
                    <a:lstStyle/>
                    <a:p>
                      <a:pPr algn="ctr"/>
                      <a:r>
                        <a:rPr lang="en-US" dirty="0" smtClean="0"/>
                        <a:t>Period</a:t>
                      </a:r>
                      <a:r>
                        <a:rPr lang="en-US" baseline="0" dirty="0" smtClean="0"/>
                        <a:t> (d)</a:t>
                      </a:r>
                      <a:endParaRPr lang="en-US" dirty="0"/>
                    </a:p>
                  </a:txBody>
                  <a:tcPr/>
                </a:tc>
                <a:tc>
                  <a:txBody>
                    <a:bodyPr/>
                    <a:lstStyle/>
                    <a:p>
                      <a:pPr algn="ctr"/>
                      <a:r>
                        <a:rPr lang="en-US" dirty="0" smtClean="0"/>
                        <a:t>Type</a:t>
                      </a:r>
                      <a:endParaRPr lang="en-US" dirty="0"/>
                    </a:p>
                  </a:txBody>
                  <a:tcPr/>
                </a:tc>
                <a:tc>
                  <a:txBody>
                    <a:bodyPr/>
                    <a:lstStyle/>
                    <a:p>
                      <a:pPr algn="ctr"/>
                      <a:r>
                        <a:rPr lang="en-US" dirty="0" smtClean="0"/>
                        <a:t>IRF</a:t>
                      </a:r>
                      <a:endParaRPr lang="en-US" dirty="0"/>
                    </a:p>
                  </a:txBody>
                  <a:tcPr/>
                </a:tc>
              </a:tr>
              <a:tr h="370840">
                <a:tc>
                  <a:txBody>
                    <a:bodyPr/>
                    <a:lstStyle/>
                    <a:p>
                      <a:r>
                        <a:rPr lang="en-US" baseline="30000" dirty="0" smtClean="0"/>
                        <a:t>3</a:t>
                      </a:r>
                      <a:r>
                        <a:rPr lang="en-US" dirty="0" smtClean="0"/>
                        <a:t>H</a:t>
                      </a:r>
                      <a:endParaRPr lang="en-US" dirty="0"/>
                    </a:p>
                  </a:txBody>
                  <a:tcPr/>
                </a:tc>
                <a:tc>
                  <a:txBody>
                    <a:bodyPr/>
                    <a:lstStyle/>
                    <a:p>
                      <a:r>
                        <a:rPr lang="en-US" dirty="0" smtClean="0"/>
                        <a:t>Vapor</a:t>
                      </a:r>
                      <a:endParaRPr lang="en-US" dirty="0"/>
                    </a:p>
                  </a:txBody>
                  <a:tcPr/>
                </a:tc>
                <a:tc>
                  <a:txBody>
                    <a:bodyPr/>
                    <a:lstStyle/>
                    <a:p>
                      <a:r>
                        <a:rPr lang="en-US" dirty="0" smtClean="0"/>
                        <a:t>14</a:t>
                      </a:r>
                      <a:endParaRPr lang="en-US" dirty="0"/>
                    </a:p>
                  </a:txBody>
                  <a:tcPr/>
                </a:tc>
                <a:tc>
                  <a:txBody>
                    <a:bodyPr/>
                    <a:lstStyle/>
                    <a:p>
                      <a:r>
                        <a:rPr lang="en-US" dirty="0" smtClean="0"/>
                        <a:t>Urine (</a:t>
                      </a:r>
                      <a:r>
                        <a:rPr lang="en-US" dirty="0" err="1" smtClean="0"/>
                        <a:t>conc</a:t>
                      </a:r>
                      <a:r>
                        <a:rPr lang="en-US" dirty="0" smtClean="0"/>
                        <a:t>)</a:t>
                      </a:r>
                      <a:endParaRPr lang="en-US" dirty="0"/>
                    </a:p>
                  </a:txBody>
                  <a:tcPr/>
                </a:tc>
                <a:tc>
                  <a:txBody>
                    <a:bodyPr/>
                    <a:lstStyle/>
                    <a:p>
                      <a:r>
                        <a:rPr lang="en-US" dirty="0" smtClean="0"/>
                        <a:t>9.52</a:t>
                      </a:r>
                      <a:r>
                        <a:rPr lang="en-US" baseline="0" dirty="0" smtClean="0"/>
                        <a:t> x 10</a:t>
                      </a:r>
                      <a:r>
                        <a:rPr lang="en-US" baseline="30000" dirty="0" smtClean="0"/>
                        <a:t>-3</a:t>
                      </a:r>
                      <a:endParaRPr lang="en-US" baseline="30000" dirty="0"/>
                    </a:p>
                  </a:txBody>
                  <a:tcPr/>
                </a:tc>
              </a:tr>
              <a:tr h="370840">
                <a:tc>
                  <a:txBody>
                    <a:bodyPr/>
                    <a:lstStyle/>
                    <a:p>
                      <a:r>
                        <a:rPr lang="en-US" baseline="30000" dirty="0" smtClean="0"/>
                        <a:t>238</a:t>
                      </a:r>
                      <a:r>
                        <a:rPr lang="en-US" dirty="0" smtClean="0"/>
                        <a:t>U</a:t>
                      </a:r>
                      <a:endParaRPr lang="en-US" dirty="0"/>
                    </a:p>
                  </a:txBody>
                  <a:tcPr/>
                </a:tc>
                <a:tc>
                  <a:txBody>
                    <a:bodyPr/>
                    <a:lstStyle/>
                    <a:p>
                      <a:r>
                        <a:rPr lang="en-US" dirty="0" smtClean="0"/>
                        <a:t>M</a:t>
                      </a:r>
                      <a:endParaRPr lang="en-US" dirty="0"/>
                    </a:p>
                  </a:txBody>
                  <a:tcPr/>
                </a:tc>
                <a:tc>
                  <a:txBody>
                    <a:bodyPr/>
                    <a:lstStyle/>
                    <a:p>
                      <a:r>
                        <a:rPr lang="en-US" dirty="0" smtClean="0"/>
                        <a:t>180</a:t>
                      </a:r>
                      <a:endParaRPr lang="en-US" dirty="0"/>
                    </a:p>
                  </a:txBody>
                  <a:tcPr/>
                </a:tc>
                <a:tc>
                  <a:txBody>
                    <a:bodyPr/>
                    <a:lstStyle/>
                    <a:p>
                      <a:r>
                        <a:rPr lang="en-US" dirty="0" smtClean="0"/>
                        <a:t>Urine (24hr)</a:t>
                      </a:r>
                      <a:endParaRPr lang="en-US" dirty="0"/>
                    </a:p>
                  </a:txBody>
                  <a:tcPr/>
                </a:tc>
                <a:tc>
                  <a:txBody>
                    <a:bodyPr/>
                    <a:lstStyle/>
                    <a:p>
                      <a:r>
                        <a:rPr lang="en-US" dirty="0" smtClean="0"/>
                        <a:t>6.42 x</a:t>
                      </a:r>
                      <a:r>
                        <a:rPr lang="en-US" baseline="0" dirty="0" smtClean="0"/>
                        <a:t> 10</a:t>
                      </a:r>
                      <a:r>
                        <a:rPr lang="en-US" baseline="30000" dirty="0" smtClean="0"/>
                        <a:t>-5</a:t>
                      </a:r>
                      <a:endParaRPr lang="en-US" baseline="30000" dirty="0"/>
                    </a:p>
                  </a:txBody>
                  <a:tcPr/>
                </a:tc>
              </a:tr>
              <a:tr h="370840">
                <a:tc>
                  <a:txBody>
                    <a:bodyPr/>
                    <a:lstStyle/>
                    <a:p>
                      <a:r>
                        <a:rPr lang="en-US" baseline="30000" dirty="0" smtClean="0"/>
                        <a:t>239</a:t>
                      </a:r>
                      <a:r>
                        <a:rPr lang="en-US" dirty="0" smtClean="0"/>
                        <a:t>Pu</a:t>
                      </a:r>
                      <a:endParaRPr lang="en-US" dirty="0"/>
                    </a:p>
                  </a:txBody>
                  <a:tcPr/>
                </a:tc>
                <a:tc>
                  <a:txBody>
                    <a:bodyPr/>
                    <a:lstStyle/>
                    <a:p>
                      <a:r>
                        <a:rPr lang="en-US" dirty="0" smtClean="0"/>
                        <a:t>S</a:t>
                      </a:r>
                      <a:endParaRPr lang="en-US" dirty="0"/>
                    </a:p>
                  </a:txBody>
                  <a:tcPr/>
                </a:tc>
                <a:tc>
                  <a:txBody>
                    <a:bodyPr/>
                    <a:lstStyle/>
                    <a:p>
                      <a:r>
                        <a:rPr lang="en-US" dirty="0" smtClean="0"/>
                        <a:t>180</a:t>
                      </a:r>
                      <a:endParaRPr lang="en-US" dirty="0"/>
                    </a:p>
                  </a:txBody>
                  <a:tcPr/>
                </a:tc>
                <a:tc>
                  <a:txBody>
                    <a:bodyPr/>
                    <a:lstStyle/>
                    <a:p>
                      <a:r>
                        <a:rPr lang="en-US" dirty="0" smtClean="0"/>
                        <a:t>Urine (24hr)</a:t>
                      </a:r>
                      <a:endParaRPr lang="en-US" dirty="0"/>
                    </a:p>
                  </a:txBody>
                  <a:tcPr/>
                </a:tc>
                <a:tc>
                  <a:txBody>
                    <a:bodyPr/>
                    <a:lstStyle/>
                    <a:p>
                      <a:r>
                        <a:rPr lang="en-US" dirty="0" smtClean="0"/>
                        <a:t>1.60</a:t>
                      </a:r>
                      <a:r>
                        <a:rPr lang="en-US" baseline="0" dirty="0" smtClean="0"/>
                        <a:t> x 10</a:t>
                      </a:r>
                      <a:r>
                        <a:rPr lang="en-US" baseline="30000" dirty="0" smtClean="0"/>
                        <a:t>-7</a:t>
                      </a:r>
                      <a:endParaRPr lang="en-US" baseline="30000" dirty="0"/>
                    </a:p>
                  </a:txBody>
                  <a:tcPr/>
                </a:tc>
              </a:tr>
              <a:tr h="370840">
                <a:tc>
                  <a:txBody>
                    <a:bodyPr/>
                    <a:lstStyle/>
                    <a:p>
                      <a:r>
                        <a:rPr lang="en-US" baseline="30000" dirty="0" smtClean="0"/>
                        <a:t>241</a:t>
                      </a:r>
                      <a:r>
                        <a:rPr lang="en-US" dirty="0" smtClean="0"/>
                        <a:t>Am</a:t>
                      </a:r>
                      <a:endParaRPr lang="en-US" dirty="0"/>
                    </a:p>
                  </a:txBody>
                  <a:tcPr/>
                </a:tc>
                <a:tc>
                  <a:txBody>
                    <a:bodyPr/>
                    <a:lstStyle/>
                    <a:p>
                      <a:r>
                        <a:rPr lang="en-US" dirty="0" smtClean="0"/>
                        <a:t>M</a:t>
                      </a:r>
                      <a:endParaRPr lang="en-US" dirty="0"/>
                    </a:p>
                  </a:txBody>
                  <a:tcPr/>
                </a:tc>
                <a:tc>
                  <a:txBody>
                    <a:bodyPr/>
                    <a:lstStyle/>
                    <a:p>
                      <a:r>
                        <a:rPr lang="en-US" dirty="0" smtClean="0"/>
                        <a:t>180</a:t>
                      </a:r>
                      <a:endParaRPr lang="en-US" dirty="0"/>
                    </a:p>
                  </a:txBody>
                  <a:tcPr/>
                </a:tc>
                <a:tc>
                  <a:txBody>
                    <a:bodyPr/>
                    <a:lstStyle/>
                    <a:p>
                      <a:r>
                        <a:rPr lang="en-US" dirty="0" smtClean="0"/>
                        <a:t>Urine (24hr)</a:t>
                      </a:r>
                      <a:endParaRPr lang="en-US" dirty="0"/>
                    </a:p>
                  </a:txBody>
                  <a:tcPr/>
                </a:tc>
                <a:tc>
                  <a:txBody>
                    <a:bodyPr/>
                    <a:lstStyle/>
                    <a:p>
                      <a:r>
                        <a:rPr lang="en-US" dirty="0" smtClean="0"/>
                        <a:t>1.10 x 10</a:t>
                      </a:r>
                      <a:r>
                        <a:rPr lang="en-US" baseline="30000" dirty="0" smtClean="0"/>
                        <a:t>-5</a:t>
                      </a:r>
                      <a:endParaRPr lang="en-US" baseline="30000" dirty="0"/>
                    </a:p>
                  </a:txBody>
                  <a:tcPr/>
                </a:tc>
              </a:tr>
              <a:tr h="370840">
                <a:tc>
                  <a:txBody>
                    <a:bodyPr/>
                    <a:lstStyle/>
                    <a:p>
                      <a:r>
                        <a:rPr lang="en-US" baseline="30000" dirty="0" smtClean="0"/>
                        <a:t>90</a:t>
                      </a:r>
                      <a:r>
                        <a:rPr lang="en-US" dirty="0" smtClean="0"/>
                        <a:t>Sr</a:t>
                      </a:r>
                      <a:endParaRPr lang="en-US" dirty="0"/>
                    </a:p>
                  </a:txBody>
                  <a:tcPr/>
                </a:tc>
                <a:tc>
                  <a:txBody>
                    <a:bodyPr/>
                    <a:lstStyle/>
                    <a:p>
                      <a:r>
                        <a:rPr lang="en-US" dirty="0" smtClean="0"/>
                        <a:t>F</a:t>
                      </a:r>
                      <a:endParaRPr lang="en-US" dirty="0"/>
                    </a:p>
                  </a:txBody>
                  <a:tcPr/>
                </a:tc>
                <a:tc>
                  <a:txBody>
                    <a:bodyPr/>
                    <a:lstStyle/>
                    <a:p>
                      <a:r>
                        <a:rPr lang="en-US" dirty="0" smtClean="0"/>
                        <a:t>180</a:t>
                      </a:r>
                      <a:endParaRPr lang="en-US" dirty="0"/>
                    </a:p>
                  </a:txBody>
                  <a:tcPr/>
                </a:tc>
                <a:tc>
                  <a:txBody>
                    <a:bodyPr/>
                    <a:lstStyle/>
                    <a:p>
                      <a:r>
                        <a:rPr lang="en-US" dirty="0" smtClean="0"/>
                        <a:t>Urine (24hr)</a:t>
                      </a:r>
                      <a:endParaRPr lang="en-US" dirty="0"/>
                    </a:p>
                  </a:txBody>
                  <a:tcPr/>
                </a:tc>
                <a:tc>
                  <a:txBody>
                    <a:bodyPr/>
                    <a:lstStyle/>
                    <a:p>
                      <a:r>
                        <a:rPr lang="en-US" dirty="0" smtClean="0"/>
                        <a:t>4.64 x 10</a:t>
                      </a:r>
                      <a:r>
                        <a:rPr lang="en-US" baseline="30000" dirty="0" smtClean="0"/>
                        <a:t>-5</a:t>
                      </a:r>
                      <a:endParaRPr lang="en-US" baseline="30000" dirty="0"/>
                    </a:p>
                  </a:txBody>
                  <a:tcPr/>
                </a:tc>
              </a:tr>
              <a:tr h="370840">
                <a:tc>
                  <a:txBody>
                    <a:bodyPr/>
                    <a:lstStyle/>
                    <a:p>
                      <a:r>
                        <a:rPr lang="en-US" baseline="30000" dirty="0" smtClean="0"/>
                        <a:t>137</a:t>
                      </a:r>
                      <a:r>
                        <a:rPr lang="en-US" dirty="0" smtClean="0"/>
                        <a:t>Cs</a:t>
                      </a:r>
                      <a:endParaRPr lang="en-US" dirty="0"/>
                    </a:p>
                  </a:txBody>
                  <a:tcPr/>
                </a:tc>
                <a:tc>
                  <a:txBody>
                    <a:bodyPr/>
                    <a:lstStyle/>
                    <a:p>
                      <a:r>
                        <a:rPr lang="en-US" dirty="0" smtClean="0"/>
                        <a:t>F</a:t>
                      </a:r>
                      <a:endParaRPr lang="en-US" dirty="0"/>
                    </a:p>
                  </a:txBody>
                  <a:tcPr/>
                </a:tc>
                <a:tc>
                  <a:txBody>
                    <a:bodyPr/>
                    <a:lstStyle/>
                    <a:p>
                      <a:r>
                        <a:rPr lang="en-US" dirty="0" smtClean="0"/>
                        <a:t>365</a:t>
                      </a:r>
                      <a:endParaRPr lang="en-US" dirty="0"/>
                    </a:p>
                  </a:txBody>
                  <a:tcPr/>
                </a:tc>
                <a:tc>
                  <a:txBody>
                    <a:bodyPr/>
                    <a:lstStyle/>
                    <a:p>
                      <a:r>
                        <a:rPr lang="en-US" dirty="0" smtClean="0"/>
                        <a:t>Whole</a:t>
                      </a:r>
                      <a:r>
                        <a:rPr lang="en-US" baseline="0" dirty="0" smtClean="0"/>
                        <a:t> </a:t>
                      </a:r>
                      <a:r>
                        <a:rPr lang="en-US" dirty="0" smtClean="0"/>
                        <a:t>Body</a:t>
                      </a:r>
                      <a:endParaRPr lang="en-US" dirty="0"/>
                    </a:p>
                  </a:txBody>
                  <a:tcPr/>
                </a:tc>
                <a:tc>
                  <a:txBody>
                    <a:bodyPr/>
                    <a:lstStyle/>
                    <a:p>
                      <a:r>
                        <a:rPr lang="en-US" dirty="0" smtClean="0"/>
                        <a:t>4.62 x 10</a:t>
                      </a:r>
                      <a:r>
                        <a:rPr lang="en-US" baseline="30000" dirty="0" smtClean="0"/>
                        <a:t>-2</a:t>
                      </a:r>
                      <a:endParaRPr lang="en-US" baseline="30000" dirty="0"/>
                    </a:p>
                  </a:txBody>
                  <a:tcPr/>
                </a:tc>
              </a:tr>
              <a:tr h="370840">
                <a:tc>
                  <a:txBody>
                    <a:bodyPr/>
                    <a:lstStyle/>
                    <a:p>
                      <a:r>
                        <a:rPr lang="en-US" dirty="0" smtClean="0"/>
                        <a:t>Any</a:t>
                      </a:r>
                      <a:endParaRPr lang="en-US" dirty="0"/>
                    </a:p>
                  </a:txBody>
                  <a:tcPr/>
                </a:tc>
                <a:tc>
                  <a:txBody>
                    <a:bodyPr/>
                    <a:lstStyle/>
                    <a:p>
                      <a:r>
                        <a:rPr lang="en-US" dirty="0" smtClean="0"/>
                        <a:t>Any</a:t>
                      </a:r>
                      <a:endParaRPr lang="en-US" dirty="0"/>
                    </a:p>
                  </a:txBody>
                  <a:tcPr/>
                </a:tc>
                <a:tc>
                  <a:txBody>
                    <a:bodyPr/>
                    <a:lstStyle/>
                    <a:p>
                      <a:r>
                        <a:rPr lang="en-US" dirty="0" smtClean="0"/>
                        <a:t>Real</a:t>
                      </a:r>
                      <a:r>
                        <a:rPr lang="en-US" baseline="0" dirty="0" smtClean="0"/>
                        <a:t> Time</a:t>
                      </a:r>
                      <a:endParaRPr lang="en-US" dirty="0"/>
                    </a:p>
                  </a:txBody>
                  <a:tcPr/>
                </a:tc>
                <a:tc>
                  <a:txBody>
                    <a:bodyPr/>
                    <a:lstStyle/>
                    <a:p>
                      <a:r>
                        <a:rPr lang="en-US" dirty="0" smtClean="0"/>
                        <a:t>PAS</a:t>
                      </a:r>
                      <a:endParaRPr lang="en-US" dirty="0"/>
                    </a:p>
                  </a:txBody>
                  <a:tcPr/>
                </a:tc>
                <a:tc>
                  <a:txBody>
                    <a:bodyPr/>
                    <a:lstStyle/>
                    <a:p>
                      <a:r>
                        <a:rPr lang="en-US" baseline="0" dirty="0" smtClean="0"/>
                        <a:t>0.175</a:t>
                      </a:r>
                      <a:endParaRPr lang="en-US" baseline="0" dirty="0"/>
                    </a:p>
                  </a:txBody>
                  <a:tcPr>
                    <a:solidFill>
                      <a:schemeClr val="accent2">
                        <a:lumMod val="60000"/>
                        <a:lumOff val="40000"/>
                        <a:alpha val="40000"/>
                      </a:schemeClr>
                    </a:solidFill>
                  </a:tcPr>
                </a:tc>
              </a:tr>
            </a:tbl>
          </a:graphicData>
        </a:graphic>
      </p:graphicFrame>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Dose calculation</a:t>
            </a:r>
            <a:endParaRPr lang="en-US" dirty="0"/>
          </a:p>
        </p:txBody>
      </p:sp>
      <p:graphicFrame>
        <p:nvGraphicFramePr>
          <p:cNvPr id="4" name="Object 3"/>
          <p:cNvGraphicFramePr>
            <a:graphicFrameLocks noChangeAspect="1"/>
          </p:cNvGraphicFramePr>
          <p:nvPr/>
        </p:nvGraphicFramePr>
        <p:xfrm>
          <a:off x="2362200" y="3200400"/>
          <a:ext cx="4540479" cy="1447800"/>
        </p:xfrm>
        <a:graphic>
          <a:graphicData uri="http://schemas.openxmlformats.org/presentationml/2006/ole">
            <mc:AlternateContent xmlns:mc="http://schemas.openxmlformats.org/markup-compatibility/2006">
              <mc:Choice xmlns:v="urn:schemas-microsoft-com:vml" Requires="v">
                <p:oleObj spid="_x0000_s161807" name="Equation" r:id="rId3" imgW="1473120" imgH="469800" progId="">
                  <p:embed/>
                </p:oleObj>
              </mc:Choice>
              <mc:Fallback>
                <p:oleObj name="Equation" r:id="rId3" imgW="1473120" imgH="4698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3200400"/>
                        <a:ext cx="4540479" cy="1447800"/>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Missed dose comparison</a:t>
            </a:r>
            <a:endParaRPr lang="en-US" dirty="0"/>
          </a:p>
        </p:txBody>
      </p:sp>
      <p:graphicFrame>
        <p:nvGraphicFramePr>
          <p:cNvPr id="4" name="Content Placeholder 3"/>
          <p:cNvGraphicFramePr>
            <a:graphicFrameLocks noGrp="1"/>
          </p:cNvGraphicFramePr>
          <p:nvPr>
            <p:ph idx="1"/>
          </p:nvPr>
        </p:nvGraphicFramePr>
        <p:xfrm>
          <a:off x="762000" y="2362200"/>
          <a:ext cx="7612380" cy="2595880"/>
        </p:xfrm>
        <a:graphic>
          <a:graphicData uri="http://schemas.openxmlformats.org/drawingml/2006/table">
            <a:tbl>
              <a:tblPr firstRow="1" bandRow="1">
                <a:tableStyleId>{08FB837D-C827-4EFA-A057-4D05807E0F7C}</a:tableStyleId>
              </a:tblPr>
              <a:tblGrid>
                <a:gridCol w="1071880"/>
                <a:gridCol w="855980"/>
                <a:gridCol w="1313180"/>
                <a:gridCol w="1490980"/>
                <a:gridCol w="1275080"/>
                <a:gridCol w="1605280"/>
              </a:tblGrid>
              <a:tr h="370840">
                <a:tc>
                  <a:txBody>
                    <a:bodyPr/>
                    <a:lstStyle/>
                    <a:p>
                      <a:r>
                        <a:rPr lang="en-US" dirty="0" smtClean="0"/>
                        <a:t>Nuclide</a:t>
                      </a:r>
                      <a:endParaRPr lang="en-US" dirty="0"/>
                    </a:p>
                  </a:txBody>
                  <a:tcPr/>
                </a:tc>
                <a:tc>
                  <a:txBody>
                    <a:bodyPr/>
                    <a:lstStyle/>
                    <a:p>
                      <a:r>
                        <a:rPr lang="en-US" dirty="0" smtClean="0"/>
                        <a:t>Class</a:t>
                      </a:r>
                      <a:endParaRPr lang="en-US" dirty="0"/>
                    </a:p>
                  </a:txBody>
                  <a:tcPr/>
                </a:tc>
                <a:tc>
                  <a:txBody>
                    <a:bodyPr/>
                    <a:lstStyle/>
                    <a:p>
                      <a:r>
                        <a:rPr lang="en-US" dirty="0" smtClean="0"/>
                        <a:t>Period (d)</a:t>
                      </a:r>
                      <a:endParaRPr lang="en-US" dirty="0"/>
                    </a:p>
                  </a:txBody>
                  <a:tcPr/>
                </a:tc>
                <a:tc>
                  <a:txBody>
                    <a:bodyPr/>
                    <a:lstStyle/>
                    <a:p>
                      <a:r>
                        <a:rPr lang="en-US" dirty="0" smtClean="0"/>
                        <a:t>Type</a:t>
                      </a:r>
                      <a:endParaRPr lang="en-US" dirty="0"/>
                    </a:p>
                  </a:txBody>
                  <a:tcPr/>
                </a:tc>
                <a:tc>
                  <a:txBody>
                    <a:bodyPr/>
                    <a:lstStyle/>
                    <a:p>
                      <a:r>
                        <a:rPr lang="en-US" dirty="0" smtClean="0"/>
                        <a:t>MDA</a:t>
                      </a:r>
                      <a:endParaRPr lang="en-US" dirty="0"/>
                    </a:p>
                  </a:txBody>
                  <a:tcPr/>
                </a:tc>
                <a:tc>
                  <a:txBody>
                    <a:bodyPr/>
                    <a:lstStyle/>
                    <a:p>
                      <a:r>
                        <a:rPr lang="en-US" dirty="0" smtClean="0"/>
                        <a:t>MDD (</a:t>
                      </a:r>
                      <a:r>
                        <a:rPr lang="en-US" dirty="0" err="1" smtClean="0"/>
                        <a:t>mrem</a:t>
                      </a:r>
                      <a:r>
                        <a:rPr lang="en-US" dirty="0" smtClean="0"/>
                        <a:t>)</a:t>
                      </a:r>
                      <a:endParaRPr lang="en-US" dirty="0"/>
                    </a:p>
                  </a:txBody>
                  <a:tcPr/>
                </a:tc>
              </a:tr>
              <a:tr h="370840">
                <a:tc>
                  <a:txBody>
                    <a:bodyPr/>
                    <a:lstStyle/>
                    <a:p>
                      <a:r>
                        <a:rPr lang="en-US" baseline="30000" dirty="0" smtClean="0"/>
                        <a:t>3</a:t>
                      </a:r>
                      <a:r>
                        <a:rPr lang="en-US" dirty="0" smtClean="0"/>
                        <a:t>H</a:t>
                      </a:r>
                      <a:endParaRPr lang="en-US" dirty="0"/>
                    </a:p>
                  </a:txBody>
                  <a:tcPr/>
                </a:tc>
                <a:tc>
                  <a:txBody>
                    <a:bodyPr/>
                    <a:lstStyle/>
                    <a:p>
                      <a:r>
                        <a:rPr lang="en-US" dirty="0" smtClean="0"/>
                        <a:t>Vapor</a:t>
                      </a:r>
                      <a:endParaRPr lang="en-US" dirty="0"/>
                    </a:p>
                  </a:txBody>
                  <a:tcPr/>
                </a:tc>
                <a:tc>
                  <a:txBody>
                    <a:bodyPr/>
                    <a:lstStyle/>
                    <a:p>
                      <a:r>
                        <a:rPr lang="en-US" dirty="0" smtClean="0"/>
                        <a:t>14</a:t>
                      </a:r>
                      <a:endParaRPr lang="en-US" dirty="0"/>
                    </a:p>
                  </a:txBody>
                  <a:tcPr/>
                </a:tc>
                <a:tc>
                  <a:txBody>
                    <a:bodyPr/>
                    <a:lstStyle/>
                    <a:p>
                      <a:r>
                        <a:rPr lang="en-US" dirty="0" smtClean="0"/>
                        <a:t>Urine (</a:t>
                      </a:r>
                      <a:r>
                        <a:rPr lang="en-US" dirty="0" err="1" smtClean="0"/>
                        <a:t>conc</a:t>
                      </a:r>
                      <a:r>
                        <a:rPr lang="en-US" dirty="0" smtClean="0"/>
                        <a:t>)</a:t>
                      </a:r>
                      <a:endParaRPr lang="en-US" dirty="0"/>
                    </a:p>
                  </a:txBody>
                  <a:tcPr/>
                </a:tc>
                <a:tc>
                  <a:txBody>
                    <a:bodyPr/>
                    <a:lstStyle/>
                    <a:p>
                      <a:r>
                        <a:rPr lang="en-US" dirty="0" smtClean="0"/>
                        <a:t>1000 </a:t>
                      </a:r>
                      <a:r>
                        <a:rPr lang="en-US" dirty="0" err="1" smtClean="0"/>
                        <a:t>pCi</a:t>
                      </a:r>
                      <a:r>
                        <a:rPr lang="en-US" dirty="0" smtClean="0"/>
                        <a:t>/l</a:t>
                      </a:r>
                      <a:endParaRPr lang="en-US" dirty="0"/>
                    </a:p>
                  </a:txBody>
                  <a:tcPr/>
                </a:tc>
                <a:tc>
                  <a:txBody>
                    <a:bodyPr/>
                    <a:lstStyle/>
                    <a:p>
                      <a:r>
                        <a:rPr lang="en-US" dirty="0" smtClean="0"/>
                        <a:t>0.007</a:t>
                      </a:r>
                      <a:endParaRPr lang="en-US" dirty="0"/>
                    </a:p>
                  </a:txBody>
                  <a:tcPr/>
                </a:tc>
              </a:tr>
              <a:tr h="370840">
                <a:tc>
                  <a:txBody>
                    <a:bodyPr/>
                    <a:lstStyle/>
                    <a:p>
                      <a:r>
                        <a:rPr lang="en-US" baseline="30000" dirty="0" smtClean="0"/>
                        <a:t>238</a:t>
                      </a:r>
                      <a:r>
                        <a:rPr lang="en-US" dirty="0" smtClean="0"/>
                        <a:t>U</a:t>
                      </a:r>
                      <a:endParaRPr lang="en-US" dirty="0"/>
                    </a:p>
                  </a:txBody>
                  <a:tcPr/>
                </a:tc>
                <a:tc>
                  <a:txBody>
                    <a:bodyPr/>
                    <a:lstStyle/>
                    <a:p>
                      <a:r>
                        <a:rPr lang="en-US" dirty="0" smtClean="0"/>
                        <a:t>M</a:t>
                      </a:r>
                      <a:endParaRPr lang="en-US" dirty="0"/>
                    </a:p>
                  </a:txBody>
                  <a:tcPr/>
                </a:tc>
                <a:tc>
                  <a:txBody>
                    <a:bodyPr/>
                    <a:lstStyle/>
                    <a:p>
                      <a:r>
                        <a:rPr lang="en-US" dirty="0" smtClean="0"/>
                        <a:t>180</a:t>
                      </a:r>
                      <a:endParaRPr lang="en-US" dirty="0"/>
                    </a:p>
                  </a:txBody>
                  <a:tcPr/>
                </a:tc>
                <a:tc>
                  <a:txBody>
                    <a:bodyPr/>
                    <a:lstStyle/>
                    <a:p>
                      <a:r>
                        <a:rPr lang="en-US" dirty="0" smtClean="0"/>
                        <a:t>Urine (24hr)</a:t>
                      </a:r>
                      <a:endParaRPr lang="en-US" dirty="0"/>
                    </a:p>
                  </a:txBody>
                  <a:tcPr/>
                </a:tc>
                <a:tc>
                  <a:txBody>
                    <a:bodyPr/>
                    <a:lstStyle/>
                    <a:p>
                      <a:r>
                        <a:rPr lang="en-US" dirty="0" smtClean="0"/>
                        <a:t>0.1 </a:t>
                      </a:r>
                      <a:r>
                        <a:rPr lang="en-US" dirty="0" err="1" smtClean="0"/>
                        <a:t>μg</a:t>
                      </a:r>
                      <a:r>
                        <a:rPr lang="en-US" dirty="0" smtClean="0"/>
                        <a:t>/l</a:t>
                      </a:r>
                      <a:endParaRPr lang="en-US" dirty="0"/>
                    </a:p>
                  </a:txBody>
                  <a:tcPr/>
                </a:tc>
                <a:tc>
                  <a:txBody>
                    <a:bodyPr/>
                    <a:lstStyle/>
                    <a:p>
                      <a:r>
                        <a:rPr lang="en-US" dirty="0" smtClean="0"/>
                        <a:t>4</a:t>
                      </a:r>
                      <a:endParaRPr lang="en-US" dirty="0"/>
                    </a:p>
                  </a:txBody>
                  <a:tcPr/>
                </a:tc>
              </a:tr>
              <a:tr h="370840">
                <a:tc>
                  <a:txBody>
                    <a:bodyPr/>
                    <a:lstStyle/>
                    <a:p>
                      <a:r>
                        <a:rPr lang="en-US" baseline="30000" dirty="0" smtClean="0"/>
                        <a:t>239</a:t>
                      </a:r>
                      <a:r>
                        <a:rPr lang="en-US" dirty="0" smtClean="0"/>
                        <a:t>Pu</a:t>
                      </a:r>
                      <a:endParaRPr lang="en-US" dirty="0"/>
                    </a:p>
                  </a:txBody>
                  <a:tcPr/>
                </a:tc>
                <a:tc>
                  <a:txBody>
                    <a:bodyPr/>
                    <a:lstStyle/>
                    <a:p>
                      <a:r>
                        <a:rPr lang="en-US" dirty="0" smtClean="0"/>
                        <a:t>S</a:t>
                      </a:r>
                      <a:endParaRPr lang="en-US" dirty="0"/>
                    </a:p>
                  </a:txBody>
                  <a:tcPr/>
                </a:tc>
                <a:tc>
                  <a:txBody>
                    <a:bodyPr/>
                    <a:lstStyle/>
                    <a:p>
                      <a:r>
                        <a:rPr lang="en-US" dirty="0" smtClean="0"/>
                        <a:t>180</a:t>
                      </a:r>
                      <a:endParaRPr lang="en-US" dirty="0"/>
                    </a:p>
                  </a:txBody>
                  <a:tcPr/>
                </a:tc>
                <a:tc>
                  <a:txBody>
                    <a:bodyPr/>
                    <a:lstStyle/>
                    <a:p>
                      <a:r>
                        <a:rPr lang="en-US" dirty="0" smtClean="0"/>
                        <a:t>Urine (24hr)</a:t>
                      </a:r>
                      <a:endParaRPr lang="en-US" dirty="0"/>
                    </a:p>
                  </a:txBody>
                  <a:tcPr/>
                </a:tc>
                <a:tc>
                  <a:txBody>
                    <a:bodyPr/>
                    <a:lstStyle/>
                    <a:p>
                      <a:r>
                        <a:rPr lang="en-US" dirty="0" smtClean="0"/>
                        <a:t>0.05 </a:t>
                      </a:r>
                      <a:r>
                        <a:rPr lang="en-US" dirty="0" err="1" smtClean="0"/>
                        <a:t>pCi</a:t>
                      </a:r>
                      <a:r>
                        <a:rPr lang="en-US" dirty="0" smtClean="0"/>
                        <a:t>/l</a:t>
                      </a:r>
                      <a:endParaRPr lang="en-US" dirty="0"/>
                    </a:p>
                  </a:txBody>
                  <a:tcPr/>
                </a:tc>
                <a:tc>
                  <a:txBody>
                    <a:bodyPr/>
                    <a:lstStyle/>
                    <a:p>
                      <a:r>
                        <a:rPr lang="en-US" dirty="0" smtClean="0"/>
                        <a:t>100,000</a:t>
                      </a:r>
                      <a:endParaRPr lang="en-US" dirty="0"/>
                    </a:p>
                  </a:txBody>
                  <a:tcPr/>
                </a:tc>
              </a:tr>
              <a:tr h="370840">
                <a:tc>
                  <a:txBody>
                    <a:bodyPr/>
                    <a:lstStyle/>
                    <a:p>
                      <a:r>
                        <a:rPr lang="en-US" baseline="30000" dirty="0" smtClean="0"/>
                        <a:t>241</a:t>
                      </a:r>
                      <a:r>
                        <a:rPr lang="en-US" dirty="0" smtClean="0"/>
                        <a:t>Am</a:t>
                      </a:r>
                      <a:endParaRPr lang="en-US" dirty="0"/>
                    </a:p>
                  </a:txBody>
                  <a:tcPr/>
                </a:tc>
                <a:tc>
                  <a:txBody>
                    <a:bodyPr/>
                    <a:lstStyle/>
                    <a:p>
                      <a:r>
                        <a:rPr lang="en-US" dirty="0" smtClean="0"/>
                        <a:t>M</a:t>
                      </a:r>
                      <a:endParaRPr lang="en-US" dirty="0"/>
                    </a:p>
                  </a:txBody>
                  <a:tcPr/>
                </a:tc>
                <a:tc>
                  <a:txBody>
                    <a:bodyPr/>
                    <a:lstStyle/>
                    <a:p>
                      <a:r>
                        <a:rPr lang="en-US" dirty="0" smtClean="0"/>
                        <a:t>180</a:t>
                      </a:r>
                      <a:endParaRPr lang="en-US" dirty="0"/>
                    </a:p>
                  </a:txBody>
                  <a:tcPr/>
                </a:tc>
                <a:tc>
                  <a:txBody>
                    <a:bodyPr/>
                    <a:lstStyle/>
                    <a:p>
                      <a:r>
                        <a:rPr lang="en-US" dirty="0" smtClean="0"/>
                        <a:t>Urine (24hr)</a:t>
                      </a:r>
                      <a:endParaRPr lang="en-US" dirty="0"/>
                    </a:p>
                  </a:txBody>
                  <a:tcPr/>
                </a:tc>
                <a:tc>
                  <a:txBody>
                    <a:bodyPr/>
                    <a:lstStyle/>
                    <a:p>
                      <a:r>
                        <a:rPr lang="en-US" dirty="0" smtClean="0"/>
                        <a:t>0.05 </a:t>
                      </a:r>
                      <a:r>
                        <a:rPr lang="en-US" dirty="0" err="1" smtClean="0"/>
                        <a:t>pCi</a:t>
                      </a:r>
                      <a:r>
                        <a:rPr lang="en-US" dirty="0" smtClean="0"/>
                        <a:t>/l</a:t>
                      </a:r>
                      <a:endParaRPr lang="en-US" dirty="0"/>
                    </a:p>
                  </a:txBody>
                  <a:tcPr/>
                </a:tc>
                <a:tc>
                  <a:txBody>
                    <a:bodyPr/>
                    <a:lstStyle/>
                    <a:p>
                      <a:r>
                        <a:rPr lang="en-US" dirty="0" smtClean="0"/>
                        <a:t>600</a:t>
                      </a:r>
                      <a:endParaRPr lang="en-US" dirty="0"/>
                    </a:p>
                  </a:txBody>
                  <a:tcPr/>
                </a:tc>
              </a:tr>
              <a:tr h="370840">
                <a:tc>
                  <a:txBody>
                    <a:bodyPr/>
                    <a:lstStyle/>
                    <a:p>
                      <a:r>
                        <a:rPr lang="en-US" baseline="30000" dirty="0" smtClean="0"/>
                        <a:t>90</a:t>
                      </a:r>
                      <a:r>
                        <a:rPr lang="en-US" dirty="0" smtClean="0"/>
                        <a:t>Sr</a:t>
                      </a:r>
                      <a:endParaRPr lang="en-US" dirty="0"/>
                    </a:p>
                  </a:txBody>
                  <a:tcPr/>
                </a:tc>
                <a:tc>
                  <a:txBody>
                    <a:bodyPr/>
                    <a:lstStyle/>
                    <a:p>
                      <a:r>
                        <a:rPr lang="en-US" dirty="0" smtClean="0"/>
                        <a:t>F</a:t>
                      </a:r>
                      <a:endParaRPr lang="en-US" dirty="0"/>
                    </a:p>
                  </a:txBody>
                  <a:tcPr/>
                </a:tc>
                <a:tc>
                  <a:txBody>
                    <a:bodyPr/>
                    <a:lstStyle/>
                    <a:p>
                      <a:r>
                        <a:rPr lang="en-US" dirty="0" smtClean="0"/>
                        <a:t>180</a:t>
                      </a:r>
                      <a:endParaRPr lang="en-US" dirty="0"/>
                    </a:p>
                  </a:txBody>
                  <a:tcPr/>
                </a:tc>
                <a:tc>
                  <a:txBody>
                    <a:bodyPr/>
                    <a:lstStyle/>
                    <a:p>
                      <a:r>
                        <a:rPr lang="en-US" dirty="0" smtClean="0"/>
                        <a:t>Urine (24hr)</a:t>
                      </a:r>
                      <a:endParaRPr lang="en-US" dirty="0"/>
                    </a:p>
                  </a:txBody>
                  <a:tcPr/>
                </a:tc>
                <a:tc>
                  <a:txBody>
                    <a:bodyPr/>
                    <a:lstStyle/>
                    <a:p>
                      <a:r>
                        <a:rPr lang="en-US" dirty="0" smtClean="0"/>
                        <a:t>5 </a:t>
                      </a:r>
                      <a:r>
                        <a:rPr lang="en-US" dirty="0" err="1" smtClean="0"/>
                        <a:t>pCi</a:t>
                      </a:r>
                      <a:r>
                        <a:rPr lang="en-US" dirty="0" smtClean="0"/>
                        <a:t>/l</a:t>
                      </a:r>
                      <a:endParaRPr lang="en-US" dirty="0"/>
                    </a:p>
                  </a:txBody>
                  <a:tcPr/>
                </a:tc>
                <a:tc>
                  <a:txBody>
                    <a:bodyPr/>
                    <a:lstStyle/>
                    <a:p>
                      <a:r>
                        <a:rPr lang="en-US" dirty="0" smtClean="0"/>
                        <a:t>20</a:t>
                      </a:r>
                      <a:endParaRPr lang="en-US" dirty="0"/>
                    </a:p>
                  </a:txBody>
                  <a:tcPr/>
                </a:tc>
              </a:tr>
              <a:tr h="370840">
                <a:tc>
                  <a:txBody>
                    <a:bodyPr/>
                    <a:lstStyle/>
                    <a:p>
                      <a:r>
                        <a:rPr lang="en-US" baseline="30000" dirty="0" smtClean="0"/>
                        <a:t>137</a:t>
                      </a:r>
                      <a:r>
                        <a:rPr lang="en-US" dirty="0" smtClean="0"/>
                        <a:t>Cs</a:t>
                      </a:r>
                      <a:endParaRPr lang="en-US" dirty="0"/>
                    </a:p>
                  </a:txBody>
                  <a:tcPr/>
                </a:tc>
                <a:tc>
                  <a:txBody>
                    <a:bodyPr/>
                    <a:lstStyle/>
                    <a:p>
                      <a:r>
                        <a:rPr lang="en-US" dirty="0" smtClean="0"/>
                        <a:t>F</a:t>
                      </a:r>
                      <a:endParaRPr lang="en-US" dirty="0"/>
                    </a:p>
                  </a:txBody>
                  <a:tcPr/>
                </a:tc>
                <a:tc>
                  <a:txBody>
                    <a:bodyPr/>
                    <a:lstStyle/>
                    <a:p>
                      <a:r>
                        <a:rPr lang="en-US" dirty="0" smtClean="0"/>
                        <a:t>365</a:t>
                      </a:r>
                      <a:endParaRPr lang="en-US" dirty="0"/>
                    </a:p>
                  </a:txBody>
                  <a:tcPr/>
                </a:tc>
                <a:tc>
                  <a:txBody>
                    <a:bodyPr/>
                    <a:lstStyle/>
                    <a:p>
                      <a:r>
                        <a:rPr lang="en-US" dirty="0" smtClean="0"/>
                        <a:t>Whole</a:t>
                      </a:r>
                      <a:r>
                        <a:rPr lang="en-US" baseline="0" dirty="0" smtClean="0"/>
                        <a:t> </a:t>
                      </a:r>
                      <a:r>
                        <a:rPr lang="en-US" dirty="0" smtClean="0"/>
                        <a:t>Body</a:t>
                      </a:r>
                      <a:endParaRPr lang="en-US" dirty="0"/>
                    </a:p>
                  </a:txBody>
                  <a:tcPr/>
                </a:tc>
                <a:tc>
                  <a:txBody>
                    <a:bodyPr/>
                    <a:lstStyle/>
                    <a:p>
                      <a:r>
                        <a:rPr lang="en-US" dirty="0" smtClean="0"/>
                        <a:t>8.9 </a:t>
                      </a:r>
                      <a:r>
                        <a:rPr lang="en-US" dirty="0" err="1" smtClean="0"/>
                        <a:t>nCi</a:t>
                      </a:r>
                      <a:endParaRPr lang="en-US" dirty="0"/>
                    </a:p>
                  </a:txBody>
                  <a:tcPr/>
                </a:tc>
                <a:tc>
                  <a:txBody>
                    <a:bodyPr/>
                    <a:lstStyle/>
                    <a:p>
                      <a:r>
                        <a:rPr lang="en-US" dirty="0" smtClean="0"/>
                        <a:t>5</a:t>
                      </a:r>
                      <a:endParaRPr lang="en-US" dirty="0"/>
                    </a:p>
                  </a:txBody>
                  <a:tcPr/>
                </a:tc>
              </a:tr>
            </a:tbl>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Minimum Detectable Dose for PAS</a:t>
            </a:r>
            <a:r>
              <a:rPr lang="en-US" baseline="30000" dirty="0" smtClean="0"/>
              <a:t>*</a:t>
            </a:r>
            <a:endParaRPr lang="en-US" baseline="30000" dirty="0"/>
          </a:p>
        </p:txBody>
      </p:sp>
      <p:graphicFrame>
        <p:nvGraphicFramePr>
          <p:cNvPr id="4" name="Content Placeholder 3"/>
          <p:cNvGraphicFramePr>
            <a:graphicFrameLocks noGrp="1"/>
          </p:cNvGraphicFramePr>
          <p:nvPr>
            <p:ph idx="1"/>
          </p:nvPr>
        </p:nvGraphicFramePr>
        <p:xfrm>
          <a:off x="2057400" y="2667000"/>
          <a:ext cx="4795520" cy="2225040"/>
        </p:xfrm>
        <a:graphic>
          <a:graphicData uri="http://schemas.openxmlformats.org/drawingml/2006/table">
            <a:tbl>
              <a:tblPr firstRow="1" bandRow="1">
                <a:tableStyleId>{08FB837D-C827-4EFA-A057-4D05807E0F7C}</a:tableStyleId>
              </a:tblPr>
              <a:tblGrid>
                <a:gridCol w="1071880"/>
                <a:gridCol w="855980"/>
                <a:gridCol w="1262380"/>
                <a:gridCol w="1605280"/>
              </a:tblGrid>
              <a:tr h="370840">
                <a:tc>
                  <a:txBody>
                    <a:bodyPr/>
                    <a:lstStyle/>
                    <a:p>
                      <a:r>
                        <a:rPr lang="en-US" dirty="0" smtClean="0"/>
                        <a:t>Nuclide</a:t>
                      </a:r>
                      <a:endParaRPr lang="en-US" dirty="0"/>
                    </a:p>
                  </a:txBody>
                  <a:tcPr/>
                </a:tc>
                <a:tc>
                  <a:txBody>
                    <a:bodyPr/>
                    <a:lstStyle/>
                    <a:p>
                      <a:r>
                        <a:rPr lang="en-US" dirty="0" smtClean="0"/>
                        <a:t>Class</a:t>
                      </a:r>
                      <a:endParaRPr lang="en-US" dirty="0"/>
                    </a:p>
                  </a:txBody>
                  <a:tcPr/>
                </a:tc>
                <a:tc>
                  <a:txBody>
                    <a:bodyPr/>
                    <a:lstStyle/>
                    <a:p>
                      <a:r>
                        <a:rPr lang="en-US" dirty="0" smtClean="0"/>
                        <a:t>Emission</a:t>
                      </a:r>
                      <a:endParaRPr lang="en-US" dirty="0"/>
                    </a:p>
                  </a:txBody>
                  <a:tcPr/>
                </a:tc>
                <a:tc>
                  <a:txBody>
                    <a:bodyPr/>
                    <a:lstStyle/>
                    <a:p>
                      <a:r>
                        <a:rPr lang="en-US" dirty="0" smtClean="0"/>
                        <a:t>MDD (</a:t>
                      </a:r>
                      <a:r>
                        <a:rPr lang="en-US" dirty="0" err="1" smtClean="0"/>
                        <a:t>mrem</a:t>
                      </a:r>
                      <a:r>
                        <a:rPr lang="en-US" dirty="0" smtClean="0"/>
                        <a:t>)</a:t>
                      </a:r>
                      <a:endParaRPr lang="en-US" dirty="0"/>
                    </a:p>
                  </a:txBody>
                  <a:tcPr/>
                </a:tc>
              </a:tr>
              <a:tr h="370840">
                <a:tc>
                  <a:txBody>
                    <a:bodyPr/>
                    <a:lstStyle/>
                    <a:p>
                      <a:r>
                        <a:rPr lang="en-US" baseline="30000" dirty="0" smtClean="0"/>
                        <a:t>238</a:t>
                      </a:r>
                      <a:r>
                        <a:rPr lang="en-US" dirty="0" smtClean="0"/>
                        <a:t>U</a:t>
                      </a:r>
                      <a:endParaRPr lang="en-US" dirty="0"/>
                    </a:p>
                  </a:txBody>
                  <a:tcPr/>
                </a:tc>
                <a:tc>
                  <a:txBody>
                    <a:bodyPr/>
                    <a:lstStyle/>
                    <a:p>
                      <a:r>
                        <a:rPr lang="en-US" dirty="0" smtClean="0"/>
                        <a:t>M</a:t>
                      </a:r>
                      <a:endParaRPr lang="en-US" dirty="0"/>
                    </a:p>
                  </a:txBody>
                  <a:tcPr/>
                </a:tc>
                <a:tc>
                  <a:txBody>
                    <a:bodyPr/>
                    <a:lstStyle/>
                    <a:p>
                      <a:r>
                        <a:rPr lang="en-US" dirty="0" smtClean="0"/>
                        <a:t>alpha</a:t>
                      </a:r>
                      <a:endParaRPr lang="en-US" dirty="0"/>
                    </a:p>
                  </a:txBody>
                  <a:tcPr/>
                </a:tc>
                <a:tc>
                  <a:txBody>
                    <a:bodyPr/>
                    <a:lstStyle/>
                    <a:p>
                      <a:r>
                        <a:rPr lang="en-US" dirty="0" smtClean="0"/>
                        <a:t>0.02</a:t>
                      </a:r>
                      <a:endParaRPr lang="en-US" dirty="0"/>
                    </a:p>
                  </a:txBody>
                  <a:tcPr/>
                </a:tc>
              </a:tr>
              <a:tr h="370840">
                <a:tc>
                  <a:txBody>
                    <a:bodyPr/>
                    <a:lstStyle/>
                    <a:p>
                      <a:r>
                        <a:rPr lang="en-US" baseline="30000" dirty="0" smtClean="0"/>
                        <a:t>239</a:t>
                      </a:r>
                      <a:r>
                        <a:rPr lang="en-US" dirty="0" smtClean="0"/>
                        <a:t>Pu</a:t>
                      </a:r>
                      <a:endParaRPr lang="en-US" dirty="0"/>
                    </a:p>
                  </a:txBody>
                  <a:tcPr/>
                </a:tc>
                <a:tc>
                  <a:txBody>
                    <a:bodyPr/>
                    <a:lstStyle/>
                    <a:p>
                      <a:r>
                        <a:rPr lang="en-US" dirty="0" smtClean="0"/>
                        <a:t>S</a:t>
                      </a:r>
                      <a:endParaRPr lang="en-US" dirty="0"/>
                    </a:p>
                  </a:txBody>
                  <a:tcPr/>
                </a:tc>
                <a:tc>
                  <a:txBody>
                    <a:bodyPr/>
                    <a:lstStyle/>
                    <a:p>
                      <a:r>
                        <a:rPr lang="en-US" dirty="0" smtClean="0"/>
                        <a:t>alpha</a:t>
                      </a:r>
                      <a:endParaRPr lang="en-US" dirty="0"/>
                    </a:p>
                  </a:txBody>
                  <a:tcPr/>
                </a:tc>
                <a:tc>
                  <a:txBody>
                    <a:bodyPr/>
                    <a:lstStyle/>
                    <a:p>
                      <a:r>
                        <a:rPr lang="en-US" dirty="0" smtClean="0"/>
                        <a:t>1</a:t>
                      </a:r>
                      <a:endParaRPr lang="en-US" dirty="0"/>
                    </a:p>
                  </a:txBody>
                  <a:tcPr/>
                </a:tc>
              </a:tr>
              <a:tr h="370840">
                <a:tc>
                  <a:txBody>
                    <a:bodyPr/>
                    <a:lstStyle/>
                    <a:p>
                      <a:r>
                        <a:rPr lang="en-US" baseline="30000" dirty="0" smtClean="0"/>
                        <a:t>241</a:t>
                      </a:r>
                      <a:r>
                        <a:rPr lang="en-US" dirty="0" smtClean="0"/>
                        <a:t>Am</a:t>
                      </a:r>
                      <a:endParaRPr lang="en-US" dirty="0"/>
                    </a:p>
                  </a:txBody>
                  <a:tcPr/>
                </a:tc>
                <a:tc>
                  <a:txBody>
                    <a:bodyPr/>
                    <a:lstStyle/>
                    <a:p>
                      <a:r>
                        <a:rPr lang="en-US" dirty="0" smtClean="0"/>
                        <a:t>M</a:t>
                      </a:r>
                      <a:endParaRPr lang="en-US" dirty="0"/>
                    </a:p>
                  </a:txBody>
                  <a:tcPr/>
                </a:tc>
                <a:tc>
                  <a:txBody>
                    <a:bodyPr/>
                    <a:lstStyle/>
                    <a:p>
                      <a:r>
                        <a:rPr lang="en-US" dirty="0" smtClean="0"/>
                        <a:t>alpha</a:t>
                      </a:r>
                      <a:endParaRPr lang="en-US" dirty="0"/>
                    </a:p>
                  </a:txBody>
                  <a:tcPr/>
                </a:tc>
                <a:tc>
                  <a:txBody>
                    <a:bodyPr/>
                    <a:lstStyle/>
                    <a:p>
                      <a:r>
                        <a:rPr lang="en-US" dirty="0" smtClean="0"/>
                        <a:t>0.3</a:t>
                      </a:r>
                      <a:endParaRPr lang="en-US" dirty="0"/>
                    </a:p>
                  </a:txBody>
                  <a:tcPr/>
                </a:tc>
              </a:tr>
              <a:tr h="370840">
                <a:tc>
                  <a:txBody>
                    <a:bodyPr/>
                    <a:lstStyle/>
                    <a:p>
                      <a:r>
                        <a:rPr lang="en-US" baseline="30000" dirty="0" smtClean="0"/>
                        <a:t>90</a:t>
                      </a:r>
                      <a:r>
                        <a:rPr lang="en-US" dirty="0" smtClean="0"/>
                        <a:t>Sr</a:t>
                      </a:r>
                      <a:endParaRPr lang="en-US" dirty="0"/>
                    </a:p>
                  </a:txBody>
                  <a:tcPr/>
                </a:tc>
                <a:tc>
                  <a:txBody>
                    <a:bodyPr/>
                    <a:lstStyle/>
                    <a:p>
                      <a:r>
                        <a:rPr lang="en-US" dirty="0" smtClean="0"/>
                        <a:t>F</a:t>
                      </a:r>
                      <a:endParaRPr lang="en-US" dirty="0"/>
                    </a:p>
                  </a:txBody>
                  <a:tcPr/>
                </a:tc>
                <a:tc>
                  <a:txBody>
                    <a:bodyPr/>
                    <a:lstStyle/>
                    <a:p>
                      <a:r>
                        <a:rPr lang="en-US" dirty="0" smtClean="0"/>
                        <a:t>beta</a:t>
                      </a:r>
                      <a:endParaRPr lang="en-US" dirty="0"/>
                    </a:p>
                  </a:txBody>
                  <a:tcPr/>
                </a:tc>
                <a:tc>
                  <a:txBody>
                    <a:bodyPr/>
                    <a:lstStyle/>
                    <a:p>
                      <a:r>
                        <a:rPr lang="en-US" dirty="0" smtClean="0"/>
                        <a:t>0.001</a:t>
                      </a:r>
                      <a:endParaRPr lang="en-US" dirty="0"/>
                    </a:p>
                  </a:txBody>
                  <a:tcPr/>
                </a:tc>
              </a:tr>
              <a:tr h="370840">
                <a:tc>
                  <a:txBody>
                    <a:bodyPr/>
                    <a:lstStyle/>
                    <a:p>
                      <a:r>
                        <a:rPr lang="en-US" baseline="30000" dirty="0" smtClean="0"/>
                        <a:t>137</a:t>
                      </a:r>
                      <a:r>
                        <a:rPr lang="en-US" dirty="0" smtClean="0"/>
                        <a:t>Cs</a:t>
                      </a:r>
                      <a:endParaRPr lang="en-US" dirty="0"/>
                    </a:p>
                  </a:txBody>
                  <a:tcPr/>
                </a:tc>
                <a:tc>
                  <a:txBody>
                    <a:bodyPr/>
                    <a:lstStyle/>
                    <a:p>
                      <a:r>
                        <a:rPr lang="en-US" dirty="0" smtClean="0"/>
                        <a:t>F</a:t>
                      </a:r>
                      <a:endParaRPr lang="en-US" dirty="0"/>
                    </a:p>
                  </a:txBody>
                  <a:tcPr/>
                </a:tc>
                <a:tc>
                  <a:txBody>
                    <a:bodyPr/>
                    <a:lstStyle/>
                    <a:p>
                      <a:r>
                        <a:rPr lang="en-US" dirty="0" smtClean="0"/>
                        <a:t>beta</a:t>
                      </a:r>
                      <a:endParaRPr lang="en-US" dirty="0"/>
                    </a:p>
                  </a:txBody>
                  <a:tcPr/>
                </a:tc>
                <a:tc>
                  <a:txBody>
                    <a:bodyPr/>
                    <a:lstStyle/>
                    <a:p>
                      <a:r>
                        <a:rPr lang="en-US" dirty="0" smtClean="0"/>
                        <a:t>0.0003</a:t>
                      </a:r>
                      <a:endParaRPr lang="en-US" dirty="0"/>
                    </a:p>
                  </a:txBody>
                  <a:tcPr/>
                </a:tc>
              </a:tr>
            </a:tbl>
          </a:graphicData>
        </a:graphic>
      </p:graphicFrame>
      <p:sp>
        <p:nvSpPr>
          <p:cNvPr id="5" name="TextBox 4"/>
          <p:cNvSpPr txBox="1"/>
          <p:nvPr/>
        </p:nvSpPr>
        <p:spPr>
          <a:xfrm>
            <a:off x="990600" y="5410200"/>
            <a:ext cx="7162800" cy="646331"/>
          </a:xfrm>
          <a:prstGeom prst="rect">
            <a:avLst/>
          </a:prstGeom>
          <a:noFill/>
        </p:spPr>
        <p:txBody>
          <a:bodyPr wrap="square" rtlCol="0">
            <a:spAutoFit/>
          </a:bodyPr>
          <a:lstStyle/>
          <a:p>
            <a:r>
              <a:rPr lang="en-US" baseline="30000" dirty="0" smtClean="0"/>
              <a:t>*</a:t>
            </a:r>
            <a:r>
              <a:rPr lang="en-US" dirty="0" smtClean="0"/>
              <a:t>Gross alpha/beta counting, MDAs = 5 x 10</a:t>
            </a:r>
            <a:r>
              <a:rPr lang="en-US" baseline="30000" dirty="0" smtClean="0"/>
              <a:t>-7</a:t>
            </a:r>
            <a:r>
              <a:rPr lang="en-US" dirty="0" smtClean="0"/>
              <a:t> </a:t>
            </a:r>
            <a:r>
              <a:rPr lang="el-GR" dirty="0" smtClean="0"/>
              <a:t>μ</a:t>
            </a:r>
            <a:r>
              <a:rPr lang="en-US" dirty="0" err="1" smtClean="0"/>
              <a:t>Ci</a:t>
            </a:r>
            <a:r>
              <a:rPr lang="en-US" dirty="0" smtClean="0"/>
              <a:t> alpha, 2 x 10</a:t>
            </a:r>
            <a:r>
              <a:rPr lang="en-US" baseline="30000" dirty="0" smtClean="0"/>
              <a:t>-6</a:t>
            </a:r>
            <a:r>
              <a:rPr lang="en-US" dirty="0" smtClean="0"/>
              <a:t> </a:t>
            </a:r>
            <a:r>
              <a:rPr lang="el-GR" dirty="0" smtClean="0"/>
              <a:t>μ</a:t>
            </a:r>
            <a:r>
              <a:rPr lang="en-US" dirty="0" err="1" smtClean="0"/>
              <a:t>Ci</a:t>
            </a:r>
            <a:r>
              <a:rPr lang="en-US" dirty="0" smtClean="0"/>
              <a:t> beta, m(t) = 0.175.</a:t>
            </a:r>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we assign the dose?</a:t>
            </a:r>
            <a:endParaRPr lang="en-US" dirty="0"/>
          </a:p>
        </p:txBody>
      </p:sp>
      <p:sp>
        <p:nvSpPr>
          <p:cNvPr id="3" name="Content Placeholder 2"/>
          <p:cNvSpPr>
            <a:spLocks noGrp="1"/>
          </p:cNvSpPr>
          <p:nvPr>
            <p:ph idx="1"/>
          </p:nvPr>
        </p:nvSpPr>
        <p:spPr/>
        <p:txBody>
          <a:bodyPr>
            <a:normAutofit/>
          </a:bodyPr>
          <a:lstStyle/>
          <a:p>
            <a:r>
              <a:rPr lang="en-US" dirty="0" smtClean="0"/>
              <a:t>(b) The estimation of internal dose shall be based on bioassay data rather than air concentration values unless bioassay data are:</a:t>
            </a:r>
          </a:p>
          <a:p>
            <a:pPr lvl="1"/>
            <a:r>
              <a:rPr lang="en-US" dirty="0" smtClean="0"/>
              <a:t>(1) Unavailable;</a:t>
            </a:r>
          </a:p>
          <a:p>
            <a:pPr lvl="1"/>
            <a:r>
              <a:rPr lang="en-US" dirty="0" smtClean="0"/>
              <a:t>(2) Inadequate; or</a:t>
            </a:r>
          </a:p>
          <a:p>
            <a:pPr lvl="1"/>
            <a:r>
              <a:rPr lang="en-US" dirty="0" smtClean="0">
                <a:solidFill>
                  <a:schemeClr val="tx2">
                    <a:lumMod val="50000"/>
                  </a:schemeClr>
                </a:solidFill>
              </a:rPr>
              <a:t>(3) Internal dose estimates based on air concentration values are demonstrated to be as or more accurate.  </a:t>
            </a:r>
            <a:r>
              <a:rPr lang="en-US" dirty="0" smtClean="0"/>
              <a:t>[10CFR835.209]</a:t>
            </a:r>
            <a:endParaRPr lang="en-US" dirty="0">
              <a:solidFill>
                <a:schemeClr val="accent2">
                  <a:lumMod val="60000"/>
                  <a:lumOff val="40000"/>
                </a:schemeClr>
              </a:solidFill>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we assign the dose?</a:t>
            </a:r>
            <a:endParaRPr lang="en-US" dirty="0"/>
          </a:p>
        </p:txBody>
      </p:sp>
      <p:sp>
        <p:nvSpPr>
          <p:cNvPr id="3" name="Content Placeholder 2"/>
          <p:cNvSpPr>
            <a:spLocks noGrp="1"/>
          </p:cNvSpPr>
          <p:nvPr>
            <p:ph idx="1"/>
          </p:nvPr>
        </p:nvSpPr>
        <p:spPr/>
        <p:txBody>
          <a:bodyPr>
            <a:normAutofit fontScale="92500"/>
          </a:bodyPr>
          <a:lstStyle/>
          <a:p>
            <a:r>
              <a:rPr lang="en-US" dirty="0" smtClean="0"/>
              <a:t>(a) For purposes of assessing dose used to determine compliance with occupational dose equivalent limits, the licensee shall, when required under §20.1502, take suitable and timely measurements of—</a:t>
            </a:r>
          </a:p>
          <a:p>
            <a:pPr lvl="1"/>
            <a:r>
              <a:rPr lang="en-US" dirty="0" smtClean="0"/>
              <a:t>(1) Concentrations of radioactive materials in air in work areas; or</a:t>
            </a:r>
          </a:p>
          <a:p>
            <a:pPr lvl="1"/>
            <a:r>
              <a:rPr lang="en-US" dirty="0" smtClean="0"/>
              <a:t>(2) Quantities of radionuclides in the body; or</a:t>
            </a:r>
          </a:p>
          <a:p>
            <a:pPr lvl="1"/>
            <a:r>
              <a:rPr lang="en-US" dirty="0" smtClean="0"/>
              <a:t>(3) Quantities of radionuclides excreted from the body; or</a:t>
            </a:r>
          </a:p>
          <a:p>
            <a:pPr lvl="1"/>
            <a:r>
              <a:rPr lang="en-US" dirty="0" smtClean="0"/>
              <a:t>(4) Combinations of these measurements. [10CFR20.1204]</a:t>
            </a:r>
            <a:endParaRPr lang="en-US" dirty="0">
              <a:solidFill>
                <a:schemeClr val="accent2">
                  <a:lumMod val="60000"/>
                  <a:lumOff val="40000"/>
                </a:schemeClr>
              </a:solidFill>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Requirements and Recommendations</a:t>
            </a:r>
          </a:p>
          <a:p>
            <a:pPr lvl="1"/>
            <a:r>
              <a:rPr lang="en-US" dirty="0" smtClean="0"/>
              <a:t>Recommendation organizations include ICRP, NCRP, and HPS (ANSI).</a:t>
            </a:r>
          </a:p>
          <a:p>
            <a:pPr lvl="1"/>
            <a:r>
              <a:rPr lang="en-US" dirty="0" smtClean="0"/>
              <a:t>There are a lot of recommendations, so you need to pick and choose what makes sense for your program.</a:t>
            </a:r>
          </a:p>
          <a:p>
            <a:pPr lvl="1"/>
            <a:r>
              <a:rPr lang="en-US" dirty="0" smtClean="0"/>
              <a:t>In the US, the DOE and NRC set the regulations.</a:t>
            </a:r>
          </a:p>
          <a:p>
            <a:pPr lvl="1"/>
            <a:r>
              <a:rPr lang="en-US" dirty="0" smtClean="0"/>
              <a:t>Both DOE and NRC provide guidance (although NRC has more).</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Program Elements</a:t>
            </a:r>
          </a:p>
          <a:p>
            <a:pPr lvl="1"/>
            <a:r>
              <a:rPr lang="en-US" dirty="0" smtClean="0"/>
              <a:t>Radiation protection program infrastructure is an important part of the internal dosimetry program.</a:t>
            </a:r>
          </a:p>
          <a:p>
            <a:pPr lvl="1"/>
            <a:r>
              <a:rPr lang="en-US" dirty="0" smtClean="0"/>
              <a:t>There are requirements for when programs must exist.</a:t>
            </a:r>
          </a:p>
          <a:p>
            <a:pPr lvl="1"/>
            <a:r>
              <a:rPr lang="en-US" dirty="0" smtClean="0"/>
              <a:t>HPS ANSI N13.39 is a good place to start.</a:t>
            </a:r>
          </a:p>
          <a:p>
            <a:pPr lvl="1"/>
            <a:endParaRPr lang="en-US" dirty="0" smtClean="0"/>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Bioassay monitoring programs</a:t>
            </a:r>
          </a:p>
          <a:p>
            <a:pPr lvl="1"/>
            <a:r>
              <a:rPr lang="en-US" dirty="0" smtClean="0"/>
              <a:t>Program types include:</a:t>
            </a:r>
          </a:p>
          <a:p>
            <a:pPr lvl="2"/>
            <a:r>
              <a:rPr lang="en-US" dirty="0" smtClean="0"/>
              <a:t>Routine</a:t>
            </a:r>
          </a:p>
          <a:p>
            <a:pPr lvl="2"/>
            <a:r>
              <a:rPr lang="en-US" dirty="0" smtClean="0"/>
              <a:t>Confirmatory</a:t>
            </a:r>
          </a:p>
          <a:p>
            <a:pPr lvl="2"/>
            <a:r>
              <a:rPr lang="en-US" dirty="0" smtClean="0"/>
              <a:t>Special</a:t>
            </a:r>
          </a:p>
          <a:p>
            <a:pPr lvl="2"/>
            <a:r>
              <a:rPr lang="en-US" dirty="0" smtClean="0"/>
              <a:t>Operational</a:t>
            </a:r>
          </a:p>
          <a:p>
            <a:pPr lvl="1"/>
            <a:r>
              <a:rPr lang="en-US" dirty="0" smtClean="0"/>
              <a:t>Baseline samples should be considered.</a:t>
            </a:r>
          </a:p>
          <a:p>
            <a:pPr lvl="1"/>
            <a:r>
              <a:rPr lang="en-US" dirty="0" smtClean="0"/>
              <a:t>Termination sampling may be required.</a:t>
            </a:r>
            <a:endParaRPr lang="en-US"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Who should be monitored?</a:t>
            </a:r>
          </a:p>
          <a:p>
            <a:pPr lvl="1"/>
            <a:r>
              <a:rPr lang="en-US" dirty="0" smtClean="0"/>
              <a:t>This isn’t necessarily an easy question to answer.</a:t>
            </a:r>
          </a:p>
          <a:p>
            <a:pPr lvl="1"/>
            <a:r>
              <a:rPr lang="en-US" dirty="0" smtClean="0"/>
              <a:t>Workplace indications are an important part of this decision.</a:t>
            </a:r>
          </a:p>
          <a:p>
            <a:pPr lvl="1"/>
            <a:r>
              <a:rPr lang="en-US" dirty="0" smtClean="0"/>
              <a:t>You probably don’t want to over-monitor.</a:t>
            </a:r>
          </a:p>
          <a:p>
            <a:pPr lvl="1"/>
            <a:r>
              <a:rPr lang="en-US" dirty="0" smtClean="0"/>
              <a:t>Don’t forget the dreaded “likelihood”.</a:t>
            </a:r>
          </a:p>
          <a:p>
            <a:pPr lvl="1"/>
            <a:endParaRPr lang="en-US"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MDA vs. DL</a:t>
            </a:r>
          </a:p>
          <a:p>
            <a:pPr lvl="1"/>
            <a:r>
              <a:rPr lang="en-US" dirty="0" smtClean="0"/>
              <a:t>MDA tells you about your analysis capability.</a:t>
            </a:r>
          </a:p>
          <a:p>
            <a:pPr lvl="1"/>
            <a:r>
              <a:rPr lang="en-US" dirty="0" smtClean="0"/>
              <a:t>DL tells you about a specific sample.</a:t>
            </a:r>
          </a:p>
          <a:p>
            <a:pPr lvl="1"/>
            <a:r>
              <a:rPr lang="en-US" dirty="0" smtClean="0"/>
              <a:t>Make sure you know the difference.</a:t>
            </a:r>
          </a:p>
          <a:p>
            <a:pPr lvl="1"/>
            <a:r>
              <a:rPr lang="en-US" dirty="0" smtClean="0"/>
              <a:t>You can calculate them any way you want.</a:t>
            </a:r>
            <a:endParaRPr lang="en-US"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Reference Levels</a:t>
            </a:r>
          </a:p>
          <a:p>
            <a:pPr lvl="1"/>
            <a:r>
              <a:rPr lang="en-US" dirty="0" smtClean="0"/>
              <a:t>Clear recommendations are found in HPS ANSI N13.39.</a:t>
            </a:r>
          </a:p>
          <a:p>
            <a:pPr lvl="1"/>
            <a:r>
              <a:rPr lang="en-US" dirty="0" smtClean="0"/>
              <a:t>They provide indicators of what to do next once you’ve decided a sample contains activity.</a:t>
            </a:r>
          </a:p>
          <a:p>
            <a:pPr lvl="1"/>
            <a:r>
              <a:rPr lang="en-US" dirty="0" smtClean="0"/>
              <a:t>They may include:</a:t>
            </a:r>
          </a:p>
          <a:p>
            <a:pPr lvl="2"/>
            <a:r>
              <a:rPr lang="en-US" dirty="0" smtClean="0"/>
              <a:t>Screening</a:t>
            </a:r>
          </a:p>
          <a:p>
            <a:pPr lvl="2"/>
            <a:r>
              <a:rPr lang="en-US" dirty="0" smtClean="0"/>
              <a:t>Verification</a:t>
            </a:r>
          </a:p>
          <a:p>
            <a:pPr lvl="2"/>
            <a:r>
              <a:rPr lang="en-US" dirty="0" smtClean="0"/>
              <a:t>Investigation</a:t>
            </a:r>
          </a:p>
          <a:p>
            <a:pPr lvl="2"/>
            <a:r>
              <a:rPr lang="en-US" dirty="0" smtClean="0"/>
              <a:t>Medical referral</a:t>
            </a:r>
          </a:p>
          <a:p>
            <a:pPr lvl="2"/>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Intake and dose assessment</a:t>
            </a:r>
          </a:p>
          <a:p>
            <a:pPr lvl="1"/>
            <a:r>
              <a:rPr lang="en-US" dirty="0" smtClean="0"/>
              <a:t>We are protecting the worker from deterministic and stochastic effects.</a:t>
            </a:r>
          </a:p>
          <a:p>
            <a:pPr lvl="1"/>
            <a:r>
              <a:rPr lang="en-US" dirty="0" smtClean="0"/>
              <a:t>Committed and effective concepts both make some sense from an operational perspective.</a:t>
            </a:r>
          </a:p>
          <a:p>
            <a:pPr lvl="1"/>
            <a:r>
              <a:rPr lang="en-US" dirty="0" smtClean="0"/>
              <a:t>Workplace indicators of intake are helpful and probably necessary.</a:t>
            </a:r>
          </a:p>
          <a:p>
            <a:pPr lvl="1"/>
            <a:r>
              <a:rPr lang="en-US" dirty="0" smtClean="0"/>
              <a:t>Know your missed dose (minimum detectable dose).</a:t>
            </a:r>
          </a:p>
          <a:p>
            <a:pPr lvl="1"/>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Personal air sampling</a:t>
            </a:r>
          </a:p>
          <a:p>
            <a:pPr lvl="1"/>
            <a:r>
              <a:rPr lang="en-US" dirty="0" smtClean="0"/>
              <a:t>Personal air sampling can be useful, especially where bioassay won’t do the job.</a:t>
            </a:r>
          </a:p>
          <a:p>
            <a:pPr lvl="1"/>
            <a:r>
              <a:rPr lang="en-US" dirty="0" smtClean="0"/>
              <a:t>Intake is easy to calculate.</a:t>
            </a:r>
          </a:p>
          <a:p>
            <a:pPr lvl="1"/>
            <a:r>
              <a:rPr lang="en-US" dirty="0" smtClean="0"/>
              <a:t>You don’t need a minimum sample volume since you’re not calculating airborne concentration.</a:t>
            </a:r>
          </a:p>
          <a:p>
            <a:pPr lvl="1"/>
            <a:r>
              <a:rPr lang="en-US" dirty="0" smtClean="0"/>
              <a:t>It’s allowed by NRC and under certain circumstances by DOE.</a:t>
            </a:r>
            <a:endParaRPr lang="en-US"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(and First) Word</a:t>
            </a:r>
            <a:endParaRPr lang="en-US" dirty="0"/>
          </a:p>
        </p:txBody>
      </p:sp>
      <p:sp>
        <p:nvSpPr>
          <p:cNvPr id="3" name="Content Placeholder 2"/>
          <p:cNvSpPr>
            <a:spLocks noGrp="1"/>
          </p:cNvSpPr>
          <p:nvPr>
            <p:ph idx="1"/>
          </p:nvPr>
        </p:nvSpPr>
        <p:spPr/>
        <p:txBody>
          <a:bodyPr/>
          <a:lstStyle/>
          <a:p>
            <a:r>
              <a:rPr lang="en-US" dirty="0" smtClean="0"/>
              <a:t>The only way internal dosimetry actually helps anybody, is by detecting workplace control failures that were otherwise undetected.</a:t>
            </a:r>
          </a:p>
          <a:p>
            <a:endParaRPr lang="en-US" dirty="0" smtClean="0"/>
          </a:p>
          <a:p>
            <a:r>
              <a:rPr lang="en-US" dirty="0" smtClean="0"/>
              <a:t>Being able to get a good estimate of dose may play an important role in medical treatment of severely overexposed individuals.</a:t>
            </a:r>
          </a:p>
          <a:p>
            <a:endParaRPr lang="en-US" dirty="0" smtClean="0"/>
          </a:p>
          <a:p>
            <a:r>
              <a:rPr lang="en-US" dirty="0" smtClean="0"/>
              <a:t>Scorekeeping is required.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NL Blue">
  <a:themeElements>
    <a:clrScheme name="SNL3 7">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fontScheme name="SNL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NL3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clrMap bg1="dk2" tx1="lt1" bg2="dk1" tx2="lt2" accent1="accent1" accent2="accent2" accent3="accent3" accent4="accent4" accent5="accent5" accent6="accent6" hlink="hlink" folHlink="folHlink"/>
    </a:extraClrScheme>
    <a:extraClrScheme>
      <a:clrScheme name="SNL3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clrMap bg1="lt1" tx1="dk1" bg2="lt2" tx2="dk2" accent1="accent1" accent2="accent2" accent3="accent3" accent4="accent4" accent5="accent5" accent6="accent6" hlink="hlink" folHlink="folHlink"/>
    </a:extraClrScheme>
    <a:extraClrScheme>
      <a:clrScheme name="SNL3 3">
        <a:dk1>
          <a:srgbClr val="000000"/>
        </a:dk1>
        <a:lt1>
          <a:srgbClr val="FFFFFF"/>
        </a:lt1>
        <a:dk2>
          <a:srgbClr val="000000"/>
        </a:dk2>
        <a:lt2>
          <a:srgbClr val="B2B2B2"/>
        </a:lt2>
        <a:accent1>
          <a:srgbClr val="C0C0C0"/>
        </a:accent1>
        <a:accent2>
          <a:srgbClr val="DDDDDD"/>
        </a:accent2>
        <a:accent3>
          <a:srgbClr val="FFFFFF"/>
        </a:accent3>
        <a:accent4>
          <a:srgbClr val="000000"/>
        </a:accent4>
        <a:accent5>
          <a:srgbClr val="DCDCDC"/>
        </a:accent5>
        <a:accent6>
          <a:srgbClr val="C8C8C8"/>
        </a:accent6>
        <a:hlink>
          <a:srgbClr val="808080"/>
        </a:hlink>
        <a:folHlink>
          <a:srgbClr val="969696"/>
        </a:folHlink>
      </a:clrScheme>
      <a:clrMap bg1="lt1" tx1="dk1" bg2="lt2" tx2="dk2" accent1="accent1" accent2="accent2" accent3="accent3" accent4="accent4" accent5="accent5" accent6="accent6" hlink="hlink" folHlink="folHlink"/>
    </a:extraClrScheme>
    <a:extraClrScheme>
      <a:clrScheme name="SNL3 4">
        <a:dk1>
          <a:srgbClr val="2C2C42"/>
        </a:dk1>
        <a:lt1>
          <a:srgbClr val="FFFFCC"/>
        </a:lt1>
        <a:dk2>
          <a:srgbClr val="666699"/>
        </a:dk2>
        <a:lt2>
          <a:srgbClr val="FFCC00"/>
        </a:lt2>
        <a:accent1>
          <a:srgbClr val="FF9933"/>
        </a:accent1>
        <a:accent2>
          <a:srgbClr val="808000"/>
        </a:accent2>
        <a:accent3>
          <a:srgbClr val="B8B8CA"/>
        </a:accent3>
        <a:accent4>
          <a:srgbClr val="DADAAE"/>
        </a:accent4>
        <a:accent5>
          <a:srgbClr val="FFCAAD"/>
        </a:accent5>
        <a:accent6>
          <a:srgbClr val="737300"/>
        </a:accent6>
        <a:hlink>
          <a:srgbClr val="CC6600"/>
        </a:hlink>
        <a:folHlink>
          <a:srgbClr val="333399"/>
        </a:folHlink>
      </a:clrScheme>
      <a:clrMap bg1="dk2" tx1="lt1" bg2="dk1" tx2="lt2" accent1="accent1" accent2="accent2" accent3="accent3" accent4="accent4" accent5="accent5" accent6="accent6" hlink="hlink" folHlink="folHlink"/>
    </a:extraClrScheme>
    <a:extraClrScheme>
      <a:clrScheme name="SNL3 5">
        <a:dk1>
          <a:srgbClr val="50000F"/>
        </a:dk1>
        <a:lt1>
          <a:srgbClr val="FFCC00"/>
        </a:lt1>
        <a:dk2>
          <a:srgbClr val="800000"/>
        </a:dk2>
        <a:lt2>
          <a:srgbClr val="FFFFCC"/>
        </a:lt2>
        <a:accent1>
          <a:srgbClr val="808000"/>
        </a:accent1>
        <a:accent2>
          <a:srgbClr val="993366"/>
        </a:accent2>
        <a:accent3>
          <a:srgbClr val="C0AAAA"/>
        </a:accent3>
        <a:accent4>
          <a:srgbClr val="DAAE00"/>
        </a:accent4>
        <a:accent5>
          <a:srgbClr val="C0C0AA"/>
        </a:accent5>
        <a:accent6>
          <a:srgbClr val="8A2D5C"/>
        </a:accent6>
        <a:hlink>
          <a:srgbClr val="FF5050"/>
        </a:hlink>
        <a:folHlink>
          <a:srgbClr val="993300"/>
        </a:folHlink>
      </a:clrScheme>
      <a:clrMap bg1="dk2" tx1="lt1" bg2="dk1" tx2="lt2" accent1="accent1" accent2="accent2" accent3="accent3" accent4="accent4" accent5="accent5" accent6="accent6" hlink="hlink" folHlink="folHlink"/>
    </a:extraClrScheme>
    <a:extraClrScheme>
      <a:clrScheme name="SNL3 6">
        <a:dk1>
          <a:srgbClr val="333300"/>
        </a:dk1>
        <a:lt1>
          <a:srgbClr val="FFCC00"/>
        </a:lt1>
        <a:dk2>
          <a:srgbClr val="666633"/>
        </a:dk2>
        <a:lt2>
          <a:srgbClr val="FFFFCC"/>
        </a:lt2>
        <a:accent1>
          <a:srgbClr val="8F7401"/>
        </a:accent1>
        <a:accent2>
          <a:srgbClr val="CC6600"/>
        </a:accent2>
        <a:accent3>
          <a:srgbClr val="B8B8AD"/>
        </a:accent3>
        <a:accent4>
          <a:srgbClr val="DAAE00"/>
        </a:accent4>
        <a:accent5>
          <a:srgbClr val="C6BCAA"/>
        </a:accent5>
        <a:accent6>
          <a:srgbClr val="B95C00"/>
        </a:accent6>
        <a:hlink>
          <a:srgbClr val="666699"/>
        </a:hlink>
        <a:folHlink>
          <a:srgbClr val="808000"/>
        </a:folHlink>
      </a:clrScheme>
      <a:clrMap bg1="dk2" tx1="lt1" bg2="dk1" tx2="lt2" accent1="accent1" accent2="accent2" accent3="accent3" accent4="accent4" accent5="accent5" accent6="accent6" hlink="hlink" folHlink="folHlink"/>
    </a:extraClrScheme>
    <a:extraClrScheme>
      <a:clrScheme name="SNL3 7">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SNL Blue</Template>
  <TotalTime>1176</TotalTime>
  <Words>7018</Words>
  <Application>Microsoft Office PowerPoint</Application>
  <PresentationFormat>On-screen Show (4:3)</PresentationFormat>
  <Paragraphs>1067</Paragraphs>
  <Slides>149</Slides>
  <Notes>38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149</vt:i4>
      </vt:variant>
    </vt:vector>
  </HeadingPairs>
  <TitlesOfParts>
    <vt:vector size="152" baseType="lpstr">
      <vt:lpstr>SNL Blue</vt:lpstr>
      <vt:lpstr>VISIO</vt:lpstr>
      <vt:lpstr>Equation</vt:lpstr>
      <vt:lpstr>Design and Implementation  of an Occupational  Internal Dosimetry Program</vt:lpstr>
      <vt:lpstr>Topics</vt:lpstr>
      <vt:lpstr>Introduction</vt:lpstr>
      <vt:lpstr>What is internal dosimetry good for?</vt:lpstr>
      <vt:lpstr>What is internal dosimetry good for?</vt:lpstr>
      <vt:lpstr>What is internal dosimetry good for?</vt:lpstr>
      <vt:lpstr>Definition – Internal Dose</vt:lpstr>
      <vt:lpstr>Definition – Dosimetry</vt:lpstr>
      <vt:lpstr>Definition – Internal Dosimetry</vt:lpstr>
      <vt:lpstr>Definition – Radiobioassay, Bioassay</vt:lpstr>
      <vt:lpstr>Derivation of Intake Retention Fractions</vt:lpstr>
      <vt:lpstr>Icrp biokinetic models</vt:lpstr>
      <vt:lpstr>ICRP Publication 68 Framework</vt:lpstr>
      <vt:lpstr>The Human Body</vt:lpstr>
      <vt:lpstr>ICRP Publication 66 Respiratory Tract Model</vt:lpstr>
      <vt:lpstr>Regional Percent Deposition</vt:lpstr>
      <vt:lpstr>Absorption Model</vt:lpstr>
      <vt:lpstr>Absorption Model Parameters</vt:lpstr>
      <vt:lpstr>Gastrointestinal Tract</vt:lpstr>
      <vt:lpstr>(ICRP 100 GI Tract Model)</vt:lpstr>
      <vt:lpstr>ICRP Publications Containing Systemic Models</vt:lpstr>
      <vt:lpstr>Basic ICRP Publication 30 Model</vt:lpstr>
      <vt:lpstr>Generic Bone Volume Model</vt:lpstr>
      <vt:lpstr>Generic Bone Surface Model</vt:lpstr>
      <vt:lpstr>Urine/Fecal Excretion Ratios</vt:lpstr>
      <vt:lpstr>Mathematics of intake retention fractions</vt:lpstr>
      <vt:lpstr>Example Catenary System</vt:lpstr>
      <vt:lpstr>Differential Equations</vt:lpstr>
      <vt:lpstr>Matrix Equations</vt:lpstr>
      <vt:lpstr>Eigenvalues and Eigenvectors</vt:lpstr>
      <vt:lpstr>Final Equations</vt:lpstr>
      <vt:lpstr>Intake Retention Fractions</vt:lpstr>
      <vt:lpstr>Bioassay Program Design</vt:lpstr>
      <vt:lpstr>Requirements and recommendations</vt:lpstr>
      <vt:lpstr>Recommendations vs. Requirements</vt:lpstr>
      <vt:lpstr>Recommendations vs. Requirements</vt:lpstr>
      <vt:lpstr>ICRP Publications – Models</vt:lpstr>
      <vt:lpstr>ICRP Publications – Protection</vt:lpstr>
      <vt:lpstr>NCRP Publications</vt:lpstr>
      <vt:lpstr>HPS N13 Standards</vt:lpstr>
      <vt:lpstr>Dose Limits</vt:lpstr>
      <vt:lpstr>Program Elements</vt:lpstr>
      <vt:lpstr>Management</vt:lpstr>
      <vt:lpstr>Workers</vt:lpstr>
      <vt:lpstr>RadCon</vt:lpstr>
      <vt:lpstr>Bioassay Lab</vt:lpstr>
      <vt:lpstr>Internal Dosimetrist</vt:lpstr>
      <vt:lpstr>Qualifications for  Internal Dosimetrists</vt:lpstr>
      <vt:lpstr>Guidance</vt:lpstr>
      <vt:lpstr>Requirements/Recommendations for Program</vt:lpstr>
      <vt:lpstr>Requirements/Recommendations for Program</vt:lpstr>
      <vt:lpstr>Requirements/Recommendations for Program</vt:lpstr>
      <vt:lpstr>NRC Regulatory Guides</vt:lpstr>
      <vt:lpstr>NRC Regulatory Guides</vt:lpstr>
      <vt:lpstr>NRC Reg Guides</vt:lpstr>
      <vt:lpstr>Requirements/Recommendations for Program</vt:lpstr>
      <vt:lpstr>Requirements/Recommendations for Program</vt:lpstr>
      <vt:lpstr>DOE RadCon Standard</vt:lpstr>
      <vt:lpstr>Bioassay monitoring program types</vt:lpstr>
      <vt:lpstr>Types of Bioassay Programs</vt:lpstr>
      <vt:lpstr>Confirmatory Bioassay</vt:lpstr>
      <vt:lpstr>Routine Bioassay</vt:lpstr>
      <vt:lpstr>Special Bioassay</vt:lpstr>
      <vt:lpstr>Special Bioassay Required</vt:lpstr>
      <vt:lpstr>Baseline/Termination Bioassay</vt:lpstr>
      <vt:lpstr>Baseline Bioassay Advice</vt:lpstr>
      <vt:lpstr>Operational Bioassay</vt:lpstr>
      <vt:lpstr>Who should be monitored?</vt:lpstr>
      <vt:lpstr>Three different approaches</vt:lpstr>
      <vt:lpstr>Potential versus Likelihood</vt:lpstr>
      <vt:lpstr>Likelihood</vt:lpstr>
      <vt:lpstr>Possible Approaches</vt:lpstr>
      <vt:lpstr>Methodologies</vt:lpstr>
      <vt:lpstr>PowerPoint Presentation</vt:lpstr>
      <vt:lpstr>PowerPoint Presentation</vt:lpstr>
      <vt:lpstr>PowerPoint Presentation</vt:lpstr>
      <vt:lpstr>Monitor At Your Own Risk</vt:lpstr>
      <vt:lpstr>Source Terms</vt:lpstr>
      <vt:lpstr>Mixed Fission Products</vt:lpstr>
      <vt:lpstr>Natural Uranium</vt:lpstr>
      <vt:lpstr>Solubility</vt:lpstr>
      <vt:lpstr>What is the Problem?</vt:lpstr>
      <vt:lpstr>Recommendations</vt:lpstr>
      <vt:lpstr>MDA vs. dl</vt:lpstr>
      <vt:lpstr>DL (CL) vs. MDA</vt:lpstr>
      <vt:lpstr>Empirical DL &amp; MDA</vt:lpstr>
      <vt:lpstr>Detection Level</vt:lpstr>
      <vt:lpstr>PowerPoint Presentation</vt:lpstr>
      <vt:lpstr>PowerPoint Presentation</vt:lpstr>
      <vt:lpstr>Minimum Detectable Amount</vt:lpstr>
      <vt:lpstr>PowerPoint Presentation</vt:lpstr>
      <vt:lpstr>PowerPoint Presentation</vt:lpstr>
      <vt:lpstr>In Practice</vt:lpstr>
      <vt:lpstr>PowerPoint Presentation</vt:lpstr>
      <vt:lpstr>PowerPoint Presentation</vt:lpstr>
      <vt:lpstr>Last Word on DL/MDA</vt:lpstr>
      <vt:lpstr>Reference levels</vt:lpstr>
      <vt:lpstr>Dose Coefficient (Conversion Factor)</vt:lpstr>
      <vt:lpstr>Intake Retention Fraction</vt:lpstr>
      <vt:lpstr>Reference Levels</vt:lpstr>
      <vt:lpstr>Calculating Reference Levels</vt:lpstr>
      <vt:lpstr>Screening Level</vt:lpstr>
      <vt:lpstr>Verification Level</vt:lpstr>
      <vt:lpstr>Investigation Level</vt:lpstr>
      <vt:lpstr>Medical Referral Level</vt:lpstr>
      <vt:lpstr>Reference Levels for Class S Uranium</vt:lpstr>
      <vt:lpstr>Intake and Dose Assessment</vt:lpstr>
      <vt:lpstr>What Are We Protecting the Worker From?</vt:lpstr>
      <vt:lpstr>Deterministic Effect</vt:lpstr>
      <vt:lpstr>Stochastic Effect</vt:lpstr>
      <vt:lpstr>What is committed dose?</vt:lpstr>
      <vt:lpstr>Why committed dose?</vt:lpstr>
      <vt:lpstr>What is effective dose?</vt:lpstr>
      <vt:lpstr>Tissue Weighting Factors (ICRP-60)</vt:lpstr>
      <vt:lpstr>Remainder Organs (Modified ICRP-60)</vt:lpstr>
      <vt:lpstr>Tissue Weighting Factors (ICRP-103)</vt:lpstr>
      <vt:lpstr>Remainder Organs (ICRP-103)</vt:lpstr>
      <vt:lpstr>Indicators of Intake</vt:lpstr>
      <vt:lpstr>Indicators of Intake</vt:lpstr>
      <vt:lpstr>Indicators of Intake</vt:lpstr>
      <vt:lpstr>Bioassay as Indicator</vt:lpstr>
      <vt:lpstr>Workplace Monitoring and Control</vt:lpstr>
      <vt:lpstr>Confirmed Intake</vt:lpstr>
      <vt:lpstr>Minimum Detectable Dose (MDD)</vt:lpstr>
      <vt:lpstr>MDD Calculation</vt:lpstr>
      <vt:lpstr>MDD vs Investigation Level</vt:lpstr>
      <vt:lpstr>Conclusions About Programs</vt:lpstr>
      <vt:lpstr>Defense in Depth</vt:lpstr>
      <vt:lpstr>To lower the MDD we must</vt:lpstr>
      <vt:lpstr>Last Word on Missed Dose</vt:lpstr>
      <vt:lpstr>Personal Air Sampling</vt:lpstr>
      <vt:lpstr>Calculation of internal dose</vt:lpstr>
      <vt:lpstr>Intake retention fraction</vt:lpstr>
      <vt:lpstr>IRF for air sampler</vt:lpstr>
      <vt:lpstr>IRF comparisons</vt:lpstr>
      <vt:lpstr>Dose calculation</vt:lpstr>
      <vt:lpstr>Missed dose comparison</vt:lpstr>
      <vt:lpstr>Minimum Detectable Dose for PAS*</vt:lpstr>
      <vt:lpstr>Can we assign the dose?</vt:lpstr>
      <vt:lpstr>Can we assign the dose?</vt:lpstr>
      <vt:lpstr>Summary</vt:lpstr>
      <vt:lpstr>Summary</vt:lpstr>
      <vt:lpstr>Summary</vt:lpstr>
      <vt:lpstr>Summary</vt:lpstr>
      <vt:lpstr>Summary</vt:lpstr>
      <vt:lpstr>Summary</vt:lpstr>
      <vt:lpstr>Summary</vt:lpstr>
      <vt:lpstr>Summary</vt:lpstr>
      <vt:lpstr>The Last (and First) Word</vt:lpstr>
    </vt:vector>
  </TitlesOfParts>
  <Company>Sandia National Laboratories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Sandia National Laboratories</dc:creator>
  <cp:lastModifiedBy>Wendy Woehr</cp:lastModifiedBy>
  <cp:revision>89</cp:revision>
  <cp:lastPrinted>2011-10-04T18:29:35Z</cp:lastPrinted>
  <dcterms:created xsi:type="dcterms:W3CDTF">2010-06-09T15:36:44Z</dcterms:created>
  <dcterms:modified xsi:type="dcterms:W3CDTF">2011-10-04T19:29:02Z</dcterms:modified>
</cp:coreProperties>
</file>